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457" r:id="rId2"/>
    <p:sldId id="441" r:id="rId3"/>
    <p:sldId id="256" r:id="rId4"/>
    <p:sldId id="368" r:id="rId5"/>
    <p:sldId id="369" r:id="rId6"/>
    <p:sldId id="322" r:id="rId7"/>
    <p:sldId id="323" r:id="rId8"/>
    <p:sldId id="325" r:id="rId9"/>
    <p:sldId id="350" r:id="rId10"/>
    <p:sldId id="353" r:id="rId11"/>
    <p:sldId id="328" r:id="rId12"/>
    <p:sldId id="347" r:id="rId13"/>
    <p:sldId id="329" r:id="rId14"/>
    <p:sldId id="352" r:id="rId15"/>
    <p:sldId id="442" r:id="rId16"/>
    <p:sldId id="360" r:id="rId17"/>
    <p:sldId id="362" r:id="rId18"/>
    <p:sldId id="295" r:id="rId19"/>
    <p:sldId id="453" r:id="rId20"/>
    <p:sldId id="489" r:id="rId21"/>
    <p:sldId id="361" r:id="rId22"/>
    <p:sldId id="415" r:id="rId23"/>
    <p:sldId id="419" r:id="rId24"/>
    <p:sldId id="422" r:id="rId25"/>
    <p:sldId id="365" r:id="rId26"/>
    <p:sldId id="370" r:id="rId27"/>
    <p:sldId id="271" r:id="rId28"/>
    <p:sldId id="339" r:id="rId29"/>
    <p:sldId id="307" r:id="rId30"/>
    <p:sldId id="310" r:id="rId31"/>
    <p:sldId id="318" r:id="rId32"/>
    <p:sldId id="434" r:id="rId33"/>
    <p:sldId id="371" r:id="rId34"/>
    <p:sldId id="458" r:id="rId35"/>
    <p:sldId id="456" r:id="rId36"/>
    <p:sldId id="476" r:id="rId37"/>
    <p:sldId id="488" r:id="rId38"/>
    <p:sldId id="477" r:id="rId39"/>
    <p:sldId id="490" r:id="rId40"/>
    <p:sldId id="480" r:id="rId41"/>
    <p:sldId id="432" r:id="rId42"/>
    <p:sldId id="455" r:id="rId43"/>
    <p:sldId id="491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t Vrijenhoek" initials="MV" lastIdx="44" clrIdx="0">
    <p:extLst>
      <p:ext uri="{19B8F6BF-5375-455C-9EA6-DF929625EA0E}">
        <p15:presenceInfo xmlns:p15="http://schemas.microsoft.com/office/powerpoint/2012/main" userId="S-1-5-21-1982372317-2837371276-3961410776-149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C947"/>
    <a:srgbClr val="D6D2C9"/>
    <a:srgbClr val="E5E0DA"/>
    <a:srgbClr val="D6D1CA"/>
    <a:srgbClr val="EAE3DD"/>
    <a:srgbClr val="B60746"/>
    <a:srgbClr val="F5EEE6"/>
    <a:srgbClr val="D3CEC7"/>
    <a:srgbClr val="F6EDE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28" autoAdjust="0"/>
    <p:restoredTop sz="92364" autoAdjust="0"/>
  </p:normalViewPr>
  <p:slideViewPr>
    <p:cSldViewPr snapToGrid="0">
      <p:cViewPr varScale="1">
        <p:scale>
          <a:sx n="82" d="100"/>
          <a:sy n="82" d="100"/>
        </p:scale>
        <p:origin x="81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A5261E-CBBB-4C22-8FC5-B5EE34B5ADDC}" type="datetimeFigureOut">
              <a:rPr lang="en-GB" smtClean="0"/>
              <a:t>22/11/2018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D226FF-5FF9-4961-A72B-B9B7238FB9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296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oltv.nl/video/uitstoot-van-methaan-slechte-stoffen-in-de-scheetjes-van-de-koe/#q=methaan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226FF-5FF9-4961-A72B-B9B7238FB9A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7021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226FF-5FF9-4961-A72B-B9B7238FB9A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751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https://www.youtube.com/watch?v=dI4-a_yw01g</a:t>
            </a:r>
          </a:p>
          <a:p>
            <a:endParaRPr lang="en-US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226FF-5FF9-4961-A72B-B9B7238FB9A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9097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>
                <a:hlinkClick r:id="rId3"/>
              </a:rPr>
              <a:t>https://schooltv.nl/video/uitstoot-van-methaan-slechte-stoffen-in-de-scheetjes-van-de-koe/#q=methaan</a:t>
            </a:r>
            <a:endParaRPr lang="nl-NL" dirty="0" smtClean="0"/>
          </a:p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226FF-5FF9-4961-A72B-B9B7238FB9A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178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nl-NL" dirty="0" smtClean="0">
                <a:latin typeface="Kristen ITC" panose="03050502040202030202" pitchFamily="66" charset="0"/>
              </a:rPr>
              <a:t>https://www.youtube.com/watch?v=yYGLDY_TQ7s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nl-NL" dirty="0" smtClean="0">
              <a:latin typeface="Kristen ITC" panose="03050502040202030202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nl-NL" dirty="0" smtClean="0">
              <a:latin typeface="Kristen ITC" panose="03050502040202030202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nl-NL" dirty="0" smtClean="0">
              <a:latin typeface="Kristen ITC" panose="03050502040202030202" pitchFamily="66" charset="0"/>
            </a:endParaRPr>
          </a:p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226FF-5FF9-4961-A72B-B9B7238FB9A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333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226FF-5FF9-4961-A72B-B9B7238FB9A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4185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226FF-5FF9-4961-A72B-B9B7238FB9A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6438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226FF-5FF9-4961-A72B-B9B7238FB9A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7168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226FF-5FF9-4961-A72B-B9B7238FB9A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9933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3008A-6553-44A5-A1F5-6B9CAFD6E055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02241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226FF-5FF9-4961-A72B-B9B7238FB9A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245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226FF-5FF9-4961-A72B-B9B7238FB9A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2512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226FF-5FF9-4961-A72B-B9B7238FB9A2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45677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226FF-5FF9-4961-A72B-B9B7238FB9A2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8327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226FF-5FF9-4961-A72B-B9B7238FB9A2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4601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226FF-5FF9-4961-A72B-B9B7238FB9A2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4323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https://www.youtube.com/watch?v=qf3qTAWO3ho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226FF-5FF9-4961-A72B-B9B7238FB9A2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8698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226FF-5FF9-4961-A72B-B9B7238FB9A2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0113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226FF-5FF9-4961-A72B-B9B7238FB9A2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4848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3008A-6553-44A5-A1F5-6B9CAFD6E055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44461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3008A-6553-44A5-A1F5-6B9CAFD6E055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32508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Beter</a:t>
            </a:r>
            <a:r>
              <a:rPr lang="en-US" dirty="0" smtClean="0"/>
              <a:t> </a:t>
            </a:r>
            <a:r>
              <a:rPr lang="en-US" dirty="0" err="1" smtClean="0"/>
              <a:t>leven</a:t>
            </a:r>
            <a:r>
              <a:rPr lang="en-US" dirty="0" smtClean="0"/>
              <a:t> 3 </a:t>
            </a:r>
            <a:r>
              <a:rPr lang="en-US" dirty="0" err="1" smtClean="0"/>
              <a:t>sterren</a:t>
            </a:r>
            <a:r>
              <a:rPr lang="en-US" baseline="0" dirty="0" smtClean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laten</a:t>
            </a:r>
            <a:r>
              <a:rPr lang="en-US" dirty="0" smtClean="0"/>
              <a:t> </a:t>
            </a:r>
            <a:r>
              <a:rPr lang="en-US" dirty="0" err="1" smtClean="0"/>
              <a:t>zien</a:t>
            </a:r>
            <a:r>
              <a:rPr lang="en-US" dirty="0" smtClean="0"/>
              <a:t> tot 2:02 min)</a:t>
            </a:r>
          </a:p>
          <a:p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smtClean="0"/>
              <a:t>www.youtube.com/watch?v=ndFh2E03kQo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3008A-6553-44A5-A1F5-6B9CAFD6E055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9434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https://www.youtube.com/watch?v=3xLlJFPL5OU&amp;feature=youtu.be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226FF-5FF9-4961-A72B-B9B7238FB9A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5511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Beter</a:t>
            </a:r>
            <a:r>
              <a:rPr lang="en-US" baseline="0" dirty="0"/>
              <a:t> </a:t>
            </a:r>
            <a:r>
              <a:rPr lang="en-US" baseline="0" dirty="0" err="1"/>
              <a:t>leven</a:t>
            </a:r>
            <a:r>
              <a:rPr lang="en-US" baseline="0" dirty="0"/>
              <a:t> 1 </a:t>
            </a:r>
            <a:r>
              <a:rPr lang="en-US" baseline="0" dirty="0" err="1"/>
              <a:t>ster</a:t>
            </a:r>
            <a:r>
              <a:rPr lang="en-US" baseline="0" dirty="0"/>
              <a:t> (</a:t>
            </a:r>
            <a:r>
              <a:rPr lang="en-US" baseline="0" dirty="0" err="1"/>
              <a:t>laten</a:t>
            </a:r>
            <a:r>
              <a:rPr lang="en-US" baseline="0" dirty="0"/>
              <a:t> </a:t>
            </a:r>
            <a:r>
              <a:rPr lang="en-US" baseline="0" dirty="0" err="1"/>
              <a:t>zien</a:t>
            </a:r>
            <a:r>
              <a:rPr lang="en-US" baseline="0" dirty="0"/>
              <a:t> tot 1:22 (1:57 min))</a:t>
            </a:r>
          </a:p>
          <a:p>
            <a:r>
              <a:rPr lang="en-US" baseline="0" dirty="0"/>
              <a:t>https://www.youtube.com/watch?v=neNOprb5Tqk</a:t>
            </a:r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3008A-6553-44A5-A1F5-6B9CAFD6E055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66746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3008A-6553-44A5-A1F5-6B9CAFD6E055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35613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3008A-6553-44A5-A1F5-6B9CAFD6E055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98982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226FF-5FF9-4961-A72B-B9B7238FB9A2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0421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https://schooltv.nl/video/het-klokhuis-vegavlees/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226FF-5FF9-4961-A72B-B9B7238FB9A2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8997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226FF-5FF9-4961-A72B-B9B7238FB9A2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7972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226FF-5FF9-4961-A72B-B9B7238FB9A2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28641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226FF-5FF9-4961-A72B-B9B7238FB9A2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5768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226FF-5FF9-4961-A72B-B9B7238FB9A2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1141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226FF-5FF9-4961-A72B-B9B7238FB9A2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699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3008A-6553-44A5-A1F5-6B9CAFD6E055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31469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226FF-5FF9-4961-A72B-B9B7238FB9A2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7118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226FF-5FF9-4961-A72B-B9B7238FB9A2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64469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226FF-5FF9-4961-A72B-B9B7238FB9A2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6297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226FF-5FF9-4961-A72B-B9B7238FB9A2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155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3008A-6553-44A5-A1F5-6B9CAFD6E055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8182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3008A-6553-44A5-A1F5-6B9CAFD6E055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6922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3008A-6553-44A5-A1F5-6B9CAFD6E055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1403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aseline="0" dirty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3008A-6553-44A5-A1F5-6B9CAFD6E055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3416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226FF-5FF9-4961-A72B-B9B7238FB9A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4258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5BF9A42-653E-4F13-AB34-D1D188C64D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="" xmlns:a16="http://schemas.microsoft.com/office/drawing/2014/main" id="{FE41CBFB-A56D-4763-ACCC-03868609C8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2500274F-A0F0-4BAD-9E69-7EEA2C2F2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0CF9F-7BFE-4BAB-8E17-5EF3C31AF171}" type="datetimeFigureOut">
              <a:rPr lang="en-GB" smtClean="0"/>
              <a:t>22/11/2018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01693D77-7B5E-4D73-BE61-1EA92553A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96F8F5EA-E34A-4040-90F2-2CD3CB297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66B36-1341-465B-814A-5618E148C3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135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3FC38BA-D96E-44CC-A6A6-EDD505AC1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="" xmlns:a16="http://schemas.microsoft.com/office/drawing/2014/main" id="{33E4B905-0036-459D-BF42-8C32C7FC9F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60EE0889-11D9-4EE0-A683-D43E6FFFF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0CF9F-7BFE-4BAB-8E17-5EF3C31AF171}" type="datetimeFigureOut">
              <a:rPr lang="en-GB" smtClean="0"/>
              <a:t>22/11/2018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3BEC83B6-F80E-4764-839A-062756FE9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E8B9307A-EFD4-4475-A45C-BCCA92A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66B36-1341-465B-814A-5618E148C3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290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="" xmlns:a16="http://schemas.microsoft.com/office/drawing/2014/main" id="{90DE02E7-5D98-4D6C-96B6-73516D04F5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="" xmlns:a16="http://schemas.microsoft.com/office/drawing/2014/main" id="{A223BC98-BC92-4A9F-857E-817DB90676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4B526BAF-D088-4B25-B620-97EB9634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0CF9F-7BFE-4BAB-8E17-5EF3C31AF171}" type="datetimeFigureOut">
              <a:rPr lang="en-GB" smtClean="0"/>
              <a:t>22/11/2018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B03ECE1D-A5FE-4193-B547-A33B87556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9DA1BCC5-B2DA-4A16-9935-CABAE4C6D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66B36-1341-465B-814A-5618E148C3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064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CC1A348-565C-4DC4-AC55-19F930FA7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8DC74799-0FDD-4DBF-9A88-412AD54DF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29CCDE97-768D-4D74-BF6B-10EA60488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0CF9F-7BFE-4BAB-8E17-5EF3C31AF171}" type="datetimeFigureOut">
              <a:rPr lang="en-GB" smtClean="0"/>
              <a:t>22/11/2018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DC375CDE-DFB6-43E1-8816-9DB68F6C4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7CD35AB3-B756-4A4D-B7ED-808C73306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66B36-1341-465B-814A-5618E148C3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668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7D98F57-9533-41B5-B77E-E14A47505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DE651207-F6A5-471E-B8CF-21BA89876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E5C0F658-A37B-49F8-867C-DAE0A60BF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0CF9F-7BFE-4BAB-8E17-5EF3C31AF171}" type="datetimeFigureOut">
              <a:rPr lang="en-GB" smtClean="0"/>
              <a:t>22/11/2018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6123DA3F-CA48-49D4-A2D8-8A2C0FC1F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5F1A296D-3A33-49D4-A07A-D5ED6C078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66B36-1341-465B-814A-5618E148C3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09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9B1E51C-5168-48D3-9AB9-0000D170D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D2A32999-A4AD-4ECC-9C91-EFF61FB212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="" xmlns:a16="http://schemas.microsoft.com/office/drawing/2014/main" id="{17D90AA3-ABAA-4706-A855-1FC2DFB313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="" xmlns:a16="http://schemas.microsoft.com/office/drawing/2014/main" id="{3FA37B41-7913-4040-AF5A-BEB7EC51E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0CF9F-7BFE-4BAB-8E17-5EF3C31AF171}" type="datetimeFigureOut">
              <a:rPr lang="en-GB" smtClean="0"/>
              <a:t>22/11/2018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="" xmlns:a16="http://schemas.microsoft.com/office/drawing/2014/main" id="{BE6BAE71-C727-4323-957F-B457AE2D1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="" xmlns:a16="http://schemas.microsoft.com/office/drawing/2014/main" id="{33C3C638-EBD3-48ED-B770-6E515736F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66B36-1341-465B-814A-5618E148C3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3627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4BC303B5-258D-4C86-9E72-8D419C318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B11FD030-8F3B-454B-B1B9-5CBA8B24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="" xmlns:a16="http://schemas.microsoft.com/office/drawing/2014/main" id="{80853F9A-1602-4014-92A1-463D9A0C1F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="" xmlns:a16="http://schemas.microsoft.com/office/drawing/2014/main" id="{ADB1C27A-3794-4017-9DBA-BBB2474E96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="" xmlns:a16="http://schemas.microsoft.com/office/drawing/2014/main" id="{A56314EE-84E5-4CA9-A49A-5F062F7996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="" xmlns:a16="http://schemas.microsoft.com/office/drawing/2014/main" id="{CDDC2DA2-AE6B-460D-8459-96CDCD8BA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0CF9F-7BFE-4BAB-8E17-5EF3C31AF171}" type="datetimeFigureOut">
              <a:rPr lang="en-GB" smtClean="0"/>
              <a:t>22/11/2018</a:t>
            </a:fld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="" xmlns:a16="http://schemas.microsoft.com/office/drawing/2014/main" id="{E88026E6-30D7-4C5B-B6FA-A94F07BB2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="" xmlns:a16="http://schemas.microsoft.com/office/drawing/2014/main" id="{C4506C90-DDE7-4C08-B5BF-156541E75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66B36-1341-465B-814A-5618E148C3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8115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2623D8D7-069B-40FC-8948-1786852FD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="" xmlns:a16="http://schemas.microsoft.com/office/drawing/2014/main" id="{0EBB0F84-57BD-42C7-A326-8CE441AD9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0CF9F-7BFE-4BAB-8E17-5EF3C31AF171}" type="datetimeFigureOut">
              <a:rPr lang="en-GB" smtClean="0"/>
              <a:t>22/11/2018</a:t>
            </a:fld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="" xmlns:a16="http://schemas.microsoft.com/office/drawing/2014/main" id="{022559D2-7503-48A0-A78D-73379A520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="" xmlns:a16="http://schemas.microsoft.com/office/drawing/2014/main" id="{CD1B2ABA-32BF-4575-AA29-8C355FC75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66B36-1341-465B-814A-5618E148C3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346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="" xmlns:a16="http://schemas.microsoft.com/office/drawing/2014/main" id="{AA1BD059-550B-448C-8EF1-F82DB81FE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0CF9F-7BFE-4BAB-8E17-5EF3C31AF171}" type="datetimeFigureOut">
              <a:rPr lang="en-GB" smtClean="0"/>
              <a:t>22/11/2018</a:t>
            </a:fld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="" xmlns:a16="http://schemas.microsoft.com/office/drawing/2014/main" id="{15195C95-C048-4336-A037-36C2A3D21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CB70A822-CC48-4654-8860-C57DD2F4D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66B36-1341-465B-814A-5618E148C3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731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F58498E-276F-4F01-8514-BAF8435D5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DAD8732D-3232-40BB-83C0-91AF8847C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="" xmlns:a16="http://schemas.microsoft.com/office/drawing/2014/main" id="{B54E5484-9C40-40EE-9DB7-9C7859A2F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="" xmlns:a16="http://schemas.microsoft.com/office/drawing/2014/main" id="{483404AD-E90C-4F7D-BCBE-291A640F3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0CF9F-7BFE-4BAB-8E17-5EF3C31AF171}" type="datetimeFigureOut">
              <a:rPr lang="en-GB" smtClean="0"/>
              <a:t>22/11/2018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="" xmlns:a16="http://schemas.microsoft.com/office/drawing/2014/main" id="{35993A35-6F15-4A05-B4FE-0BCF5C860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="" xmlns:a16="http://schemas.microsoft.com/office/drawing/2014/main" id="{19E7298B-708A-4089-9B0D-E3943D0C5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66B36-1341-465B-814A-5618E148C3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506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34112CF-6521-4B5E-946C-133BD7E8B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="" xmlns:a16="http://schemas.microsoft.com/office/drawing/2014/main" id="{4FCF1FB5-8C98-495B-9740-298DAABA16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="" xmlns:a16="http://schemas.microsoft.com/office/drawing/2014/main" id="{410883A2-556A-444B-8DD8-3D351DFA3B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="" xmlns:a16="http://schemas.microsoft.com/office/drawing/2014/main" id="{06AFDA34-3C54-4C84-932C-BC0404E0A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0CF9F-7BFE-4BAB-8E17-5EF3C31AF171}" type="datetimeFigureOut">
              <a:rPr lang="en-GB" smtClean="0"/>
              <a:t>22/11/2018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="" xmlns:a16="http://schemas.microsoft.com/office/drawing/2014/main" id="{6CBD5617-8A73-431A-A673-0AEACC1BD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="" xmlns:a16="http://schemas.microsoft.com/office/drawing/2014/main" id="{FA633113-73F6-4BE1-8C8F-09CDAEC6A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66B36-1341-465B-814A-5618E148C3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7231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="" xmlns:a16="http://schemas.microsoft.com/office/drawing/2014/main" id="{F372AE4B-A6D9-4EBF-BF7B-4E3F350B9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C8F0FE03-FC22-447B-8F8C-99961C9BD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A38D70C6-8C03-4BDF-B50B-8555E44837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0CF9F-7BFE-4BAB-8E17-5EF3C31AF171}" type="datetimeFigureOut">
              <a:rPr lang="en-GB" smtClean="0"/>
              <a:t>22/11/2018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DB0FBA77-867A-454E-BBEC-DE16D71D0F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DC30D28C-3C58-4D51-85E0-478189D08C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66B36-1341-465B-814A-5618E148C3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76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I4-a_yw01g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22.png"/><Relationship Id="rId9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oltv.nl/video/uitstoot-van-methaan-slechte-stoffen-in-de-scheetjes-van-de-koe/#q=methaan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YGLDY_TQ7s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6.jpe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14.xml"/><Relationship Id="rId4" Type="http://schemas.openxmlformats.org/officeDocument/2006/relationships/slide" Target="slide18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0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3" Type="http://schemas.openxmlformats.org/officeDocument/2006/relationships/image" Target="../media/image35.pn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20.png"/><Relationship Id="rId10" Type="http://schemas.openxmlformats.org/officeDocument/2006/relationships/image" Target="../media/image40.jpeg"/><Relationship Id="rId4" Type="http://schemas.openxmlformats.org/officeDocument/2006/relationships/image" Target="../media/image5.png"/><Relationship Id="rId9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image" Target="../media/image20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33.xml"/><Relationship Id="rId3" Type="http://schemas.openxmlformats.org/officeDocument/2006/relationships/image" Target="../media/image5.png"/><Relationship Id="rId7" Type="http://schemas.openxmlformats.org/officeDocument/2006/relationships/slide" Target="slide21.xml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41.xml"/><Relationship Id="rId5" Type="http://schemas.openxmlformats.org/officeDocument/2006/relationships/image" Target="../media/image6.png"/><Relationship Id="rId10" Type="http://schemas.openxmlformats.org/officeDocument/2006/relationships/slide" Target="slide25.xml"/><Relationship Id="rId4" Type="http://schemas.openxmlformats.org/officeDocument/2006/relationships/slide" Target="slide10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.png"/><Relationship Id="rId7" Type="http://schemas.microsoft.com/office/2007/relationships/hdphoto" Target="../media/hdphoto4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20.png"/><Relationship Id="rId9" Type="http://schemas.openxmlformats.org/officeDocument/2006/relationships/image" Target="../media/image5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22.png"/><Relationship Id="rId10" Type="http://schemas.openxmlformats.org/officeDocument/2006/relationships/image" Target="../media/image60.png"/><Relationship Id="rId4" Type="http://schemas.openxmlformats.org/officeDocument/2006/relationships/image" Target="../media/image20.png"/><Relationship Id="rId9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20.png"/><Relationship Id="rId5" Type="http://schemas.openxmlformats.org/officeDocument/2006/relationships/image" Target="../media/image63.png"/><Relationship Id="rId10" Type="http://schemas.openxmlformats.org/officeDocument/2006/relationships/image" Target="../media/image5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f3qTAWO3ho?controls=0" TargetMode="External"/><Relationship Id="rId6" Type="http://schemas.openxmlformats.org/officeDocument/2006/relationships/image" Target="../media/image68.png"/><Relationship Id="rId5" Type="http://schemas.openxmlformats.org/officeDocument/2006/relationships/image" Target="../media/image9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.png"/><Relationship Id="rId4" Type="http://schemas.openxmlformats.org/officeDocument/2006/relationships/slide" Target="slide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73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5.png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dFh2E03kQo" TargetMode="External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3xLlJFPL5OU" TargetMode="Externa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eNOprb5Tqk" TargetMode="External"/><Relationship Id="rId4" Type="http://schemas.openxmlformats.org/officeDocument/2006/relationships/image" Target="../media/image7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5.png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80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82.gif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.png"/><Relationship Id="rId4" Type="http://schemas.openxmlformats.org/officeDocument/2006/relationships/slide" Target="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chooltv.nl/video/het-klokhuis-vegavlees/" TargetMode="External"/><Relationship Id="rId5" Type="http://schemas.openxmlformats.org/officeDocument/2006/relationships/image" Target="../media/image71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9.jpeg"/><Relationship Id="rId7" Type="http://schemas.microsoft.com/office/2007/relationships/hdphoto" Target="../media/hdphoto5.wdp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5" Type="http://schemas.openxmlformats.org/officeDocument/2006/relationships/image" Target="../media/image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71.pn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3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jpe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3" b="3011"/>
          <a:stretch/>
        </p:blipFill>
        <p:spPr>
          <a:xfrm>
            <a:off x="0" y="-609599"/>
            <a:ext cx="12192000" cy="7448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87" b="2762"/>
          <a:stretch/>
        </p:blipFill>
        <p:spPr>
          <a:xfrm>
            <a:off x="6068725" y="448158"/>
            <a:ext cx="6123275" cy="6398438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7316" y="-579143"/>
            <a:ext cx="7472056" cy="2447904"/>
          </a:xfrm>
        </p:spPr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EEN BETERE WERELD</a:t>
            </a:r>
            <a:br>
              <a:rPr lang="nl-N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nl-N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BEGINT OP JE BORD</a:t>
            </a:r>
            <a:endParaRPr lang="nl-NL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89" y="5102237"/>
            <a:ext cx="2615873" cy="4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47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0" b="10018"/>
          <a:stretch/>
        </p:blipFill>
        <p:spPr>
          <a:xfrm>
            <a:off x="240" y="-16042"/>
            <a:ext cx="12192000" cy="6833938"/>
          </a:xfrm>
          <a:prstGeom prst="rect">
            <a:avLst/>
          </a:prstGeom>
        </p:spPr>
      </p:pic>
      <p:sp>
        <p:nvSpPr>
          <p:cNvPr id="6" name="CustomShape 2">
            <a:extLst>
              <a:ext uri="{FF2B5EF4-FFF2-40B4-BE49-F238E27FC236}">
                <a16:creationId xmlns="" xmlns:a16="http://schemas.microsoft.com/office/drawing/2014/main" id="{3684E5DB-DF50-4B3C-9E35-78485086D353}"/>
              </a:ext>
            </a:extLst>
          </p:cNvPr>
          <p:cNvSpPr/>
          <p:nvPr/>
        </p:nvSpPr>
        <p:spPr>
          <a:xfrm>
            <a:off x="240" y="5974325"/>
            <a:ext cx="12191760" cy="891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" name="CustomShape 4">
            <a:extLst>
              <a:ext uri="{FF2B5EF4-FFF2-40B4-BE49-F238E27FC236}">
                <a16:creationId xmlns="" xmlns:a16="http://schemas.microsoft.com/office/drawing/2014/main" id="{59276FCC-5BC2-4D36-97A4-2B1853F26D14}"/>
              </a:ext>
            </a:extLst>
          </p:cNvPr>
          <p:cNvSpPr/>
          <p:nvPr/>
        </p:nvSpPr>
        <p:spPr>
          <a:xfrm>
            <a:off x="838680" y="6158592"/>
            <a:ext cx="11353320" cy="942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1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A</a:t>
            </a:r>
            <a:r>
              <a:rPr lang="en-US" sz="2800" b="1" strike="noStrik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BROEIKASGASSEN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	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1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B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 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ONTBOSSING	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1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C</a:t>
            </a:r>
            <a:r>
              <a:rPr lang="en-US" sz="2800" b="1" strike="noStrike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 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WATER </a:t>
            </a:r>
            <a:endParaRPr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6366213" y="796930"/>
            <a:ext cx="5520987" cy="145097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LEERDOELEN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Je leert over het ontstaan van </a:t>
            </a:r>
            <a:r>
              <a:rPr lang="nl-NL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klimaatverandering.</a:t>
            </a:r>
            <a:endParaRPr lang="nl-NL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Je leert waarom </a:t>
            </a:r>
            <a:r>
              <a:rPr lang="nl-NL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het eten en drinken van vlees </a:t>
            </a:r>
            <a:r>
              <a:rPr lang="nl-NL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en zuivel bijdraagt aan </a:t>
            </a:r>
            <a:r>
              <a:rPr lang="nl-NL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klimaatverandering.</a:t>
            </a:r>
            <a:endParaRPr lang="nl-NL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Je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leert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over de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gevolgen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van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klimaatverandering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.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55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9">
            <a:extLst>
              <a:ext uri="{FF2B5EF4-FFF2-40B4-BE49-F238E27FC236}">
                <a16:creationId xmlns="" xmlns:a16="http://schemas.microsoft.com/office/drawing/2014/main" id="{BAC8AF45-2965-4360-B46E-3E2578D87FF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12" b="31554"/>
          <a:stretch/>
        </p:blipFill>
        <p:spPr>
          <a:xfrm>
            <a:off x="7417698" y="2531901"/>
            <a:ext cx="4461480" cy="374056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rc 15">
            <a:extLst>
              <a:ext uri="{FF2B5EF4-FFF2-40B4-BE49-F238E27FC236}">
                <a16:creationId xmlns="" xmlns:a16="http://schemas.microsoft.com/office/drawing/2014/main" id="{39732BBE-17F3-48F5-8C65-81F4CD28C23B}"/>
              </a:ext>
            </a:extLst>
          </p:cNvPr>
          <p:cNvSpPr/>
          <p:nvPr/>
        </p:nvSpPr>
        <p:spPr>
          <a:xfrm rot="19082516">
            <a:off x="6501185" y="1636762"/>
            <a:ext cx="836346" cy="1130720"/>
          </a:xfrm>
          <a:prstGeom prst="arc">
            <a:avLst>
              <a:gd name="adj1" fmla="val 21452764"/>
              <a:gd name="adj2" fmla="val 6790090"/>
            </a:avLst>
          </a:prstGeom>
          <a:noFill/>
          <a:ln w="38100">
            <a:solidFill>
              <a:srgbClr val="9BC947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xtBox 14">
            <a:extLst>
              <a:ext uri="{FF2B5EF4-FFF2-40B4-BE49-F238E27FC236}">
                <a16:creationId xmlns="" xmlns:a16="http://schemas.microsoft.com/office/drawing/2014/main" id="{3D7D2BB1-72F9-429D-9C6F-E24FA0EF560E}"/>
              </a:ext>
            </a:extLst>
          </p:cNvPr>
          <p:cNvSpPr txBox="1"/>
          <p:nvPr/>
        </p:nvSpPr>
        <p:spPr>
          <a:xfrm rot="21401094">
            <a:off x="1510135" y="1620988"/>
            <a:ext cx="786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aseline="30000" dirty="0">
                <a:solidFill>
                  <a:schemeClr val="bg1"/>
                </a:solidFill>
                <a:latin typeface="Kristen ITC" panose="03050502040202030202" pitchFamily="66" charset="0"/>
                <a:cs typeface="Arial" panose="020B0604020202020204" pitchFamily="34" charset="0"/>
              </a:rPr>
              <a:t>Bekijk het filmpje ‘Hoe ontstaat klimaatverandering</a:t>
            </a:r>
            <a:r>
              <a:rPr lang="nl-NL" sz="2800" baseline="30000" dirty="0" smtClean="0">
                <a:solidFill>
                  <a:schemeClr val="bg1"/>
                </a:solidFill>
                <a:latin typeface="Kristen ITC" panose="03050502040202030202" pitchFamily="66" charset="0"/>
                <a:cs typeface="Arial" panose="020B0604020202020204" pitchFamily="34" charset="0"/>
              </a:rPr>
              <a:t>’.</a:t>
            </a:r>
            <a:endParaRPr lang="nl-NL" sz="2800" b="1" u="sng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13" name="CustomShape 3">
            <a:extLst>
              <a:ext uri="{FF2B5EF4-FFF2-40B4-BE49-F238E27FC236}">
                <a16:creationId xmlns="" xmlns:a16="http://schemas.microsoft.com/office/drawing/2014/main" id="{8BF868F9-31A8-4FE6-8838-2129EC71098E}"/>
              </a:ext>
            </a:extLst>
          </p:cNvPr>
          <p:cNvSpPr/>
          <p:nvPr/>
        </p:nvSpPr>
        <p:spPr>
          <a:xfrm flipH="1">
            <a:off x="-3" y="421731"/>
            <a:ext cx="7361010" cy="875520"/>
          </a:xfrm>
          <a:prstGeom prst="flowChartManualInpu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r">
              <a:lnSpc>
                <a:spcPct val="100000"/>
              </a:lnSpc>
            </a:pP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1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A</a:t>
            </a: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 BROEIKASGASSEN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2" descr="Image result for earth vect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5" y="621889"/>
            <a:ext cx="551404" cy="55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824B590-693B-4F0C-860B-9F7DAC5D89B2}"/>
              </a:ext>
            </a:extLst>
          </p:cNvPr>
          <p:cNvSpPr/>
          <p:nvPr/>
        </p:nvSpPr>
        <p:spPr>
          <a:xfrm>
            <a:off x="7793159" y="3349030"/>
            <a:ext cx="3781220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nl-NL" dirty="0" smtClean="0">
              <a:latin typeface="Kristen ITC" panose="03050502040202030202" pitchFamily="66" charset="0"/>
            </a:endParaRPr>
          </a:p>
          <a:p>
            <a:pPr marL="342900" indent="-342900">
              <a:buFontTx/>
              <a:buAutoNum type="arabicPeriod"/>
            </a:pPr>
            <a:r>
              <a:rPr lang="nl-NL" altLang="nl-NL" dirty="0" smtClean="0">
                <a:latin typeface="Kristen ITC" panose="03050502040202030202" pitchFamily="66" charset="0"/>
              </a:rPr>
              <a:t>Wat weten jullie al over klimaatverandering?</a:t>
            </a:r>
            <a:r>
              <a:rPr lang="nl-NL" altLang="nl-NL" dirty="0">
                <a:latin typeface="Kristen ITC" panose="03050502040202030202" pitchFamily="66" charset="0"/>
              </a:rPr>
              <a:t/>
            </a:r>
            <a:br>
              <a:rPr lang="nl-NL" altLang="nl-NL" dirty="0">
                <a:latin typeface="Kristen ITC" panose="03050502040202030202" pitchFamily="66" charset="0"/>
              </a:rPr>
            </a:br>
            <a:r>
              <a:rPr lang="nl-NL" altLang="nl-NL" dirty="0" smtClean="0">
                <a:latin typeface="Kristen ITC" panose="03050502040202030202" pitchFamily="66" charset="0"/>
              </a:rPr>
              <a:t>Maak een </a:t>
            </a:r>
            <a:r>
              <a:rPr lang="nl-NL" altLang="nl-NL" dirty="0" err="1" smtClean="0">
                <a:latin typeface="Kristen ITC" panose="03050502040202030202" pitchFamily="66" charset="0"/>
              </a:rPr>
              <a:t>mindmap</a:t>
            </a:r>
            <a:r>
              <a:rPr lang="nl-NL" altLang="nl-NL" dirty="0" smtClean="0">
                <a:latin typeface="Kristen ITC" panose="03050502040202030202" pitchFamily="66" charset="0"/>
              </a:rPr>
              <a:t> van het klimaat en schrijf alles op!</a:t>
            </a:r>
            <a:r>
              <a:rPr lang="en-US" altLang="nl-NL" dirty="0" smtClean="0">
                <a:latin typeface="Kristen ITC" panose="03050502040202030202" pitchFamily="66" charset="0"/>
              </a:rPr>
              <a:t/>
            </a:r>
            <a:br>
              <a:rPr lang="en-US" altLang="nl-NL" dirty="0" smtClean="0">
                <a:latin typeface="Kristen ITC" panose="03050502040202030202" pitchFamily="66" charset="0"/>
              </a:rPr>
            </a:br>
            <a:endParaRPr lang="nl-NL" altLang="nl-NL" sz="1500" dirty="0" smtClean="0">
              <a:latin typeface="Kristen ITC" panose="03050502040202030202" pitchFamily="66" charset="0"/>
            </a:endParaRPr>
          </a:p>
          <a:p>
            <a:pPr marL="342900" indent="-342900">
              <a:buFontTx/>
              <a:buAutoNum type="arabicPeriod"/>
            </a:pPr>
            <a:r>
              <a:rPr lang="nl-NL" altLang="nl-NL" dirty="0" smtClean="0">
                <a:latin typeface="Kristen ITC" panose="03050502040202030202" pitchFamily="66" charset="0"/>
              </a:rPr>
              <a:t>Zou een 	          het </a:t>
            </a:r>
            <a:br>
              <a:rPr lang="nl-NL" altLang="nl-NL" dirty="0" smtClean="0">
                <a:latin typeface="Kristen ITC" panose="03050502040202030202" pitchFamily="66" charset="0"/>
              </a:rPr>
            </a:br>
            <a:r>
              <a:rPr lang="nl-NL" altLang="nl-NL" dirty="0" smtClean="0">
                <a:latin typeface="Kristen ITC" panose="03050502040202030202" pitchFamily="66" charset="0"/>
              </a:rPr>
              <a:t/>
            </a:r>
            <a:br>
              <a:rPr lang="nl-NL" altLang="nl-NL" dirty="0" smtClean="0">
                <a:latin typeface="Kristen ITC" panose="03050502040202030202" pitchFamily="66" charset="0"/>
              </a:rPr>
            </a:br>
            <a:r>
              <a:rPr lang="nl-NL" altLang="nl-NL" dirty="0" smtClean="0">
                <a:latin typeface="Kristen ITC" panose="03050502040202030202" pitchFamily="66" charset="0"/>
              </a:rPr>
              <a:t>broeikaseffect erger kunnen maken?</a:t>
            </a:r>
            <a:endParaRPr lang="nl-NL" altLang="nl-NL" sz="1500" dirty="0" smtClean="0">
              <a:latin typeface="Kristen ITC" panose="03050502040202030202" pitchFamily="66" charset="0"/>
            </a:endParaRPr>
          </a:p>
        </p:txBody>
      </p:sp>
      <p:pic>
        <p:nvPicPr>
          <p:cNvPr id="2" name="dI4-a_yw01g"/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753899" y="2403340"/>
            <a:ext cx="6165459" cy="346807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0612">
            <a:off x="8779915" y="533742"/>
            <a:ext cx="2957722" cy="176783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7" name="Picture 6" descr="Afbeeldingsresultaat voor koe png illustratie">
            <a:extLst>
              <a:ext uri="{FF2B5EF4-FFF2-40B4-BE49-F238E27FC236}">
                <a16:creationId xmlns="" xmlns:a16="http://schemas.microsoft.com/office/drawing/2014/main" id="{9A6955D6-4A00-45DD-9000-11E30E368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83" b="13765"/>
          <a:stretch/>
        </p:blipFill>
        <p:spPr bwMode="auto">
          <a:xfrm>
            <a:off x="9324194" y="4860194"/>
            <a:ext cx="907520" cy="54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44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251953" y="1660304"/>
            <a:ext cx="112288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000" dirty="0" err="1">
                <a:solidFill>
                  <a:schemeClr val="bg1"/>
                </a:solidFill>
                <a:latin typeface="Kristen ITC" panose="03050502040202030202" pitchFamily="66" charset="0"/>
              </a:rPr>
              <a:t>Wist</a:t>
            </a:r>
            <a:r>
              <a:rPr lang="en-US" sz="2000" dirty="0">
                <a:solidFill>
                  <a:schemeClr val="bg1"/>
                </a:solidFill>
                <a:latin typeface="Kristen ITC" panose="03050502040202030202" pitchFamily="66" charset="0"/>
              </a:rPr>
              <a:t> je </a:t>
            </a:r>
            <a:r>
              <a:rPr lang="en-US" sz="2000" dirty="0" err="1">
                <a:solidFill>
                  <a:schemeClr val="bg1"/>
                </a:solidFill>
                <a:latin typeface="Kristen ITC" panose="03050502040202030202" pitchFamily="66" charset="0"/>
              </a:rPr>
              <a:t>dat</a:t>
            </a:r>
            <a:r>
              <a:rPr lang="en-US" sz="2000" dirty="0">
                <a:solidFill>
                  <a:schemeClr val="bg1"/>
                </a:solidFill>
                <a:latin typeface="Kristen ITC" panose="03050502040202030202" pitchFamily="66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Kristen ITC" panose="03050502040202030202" pitchFamily="66" charset="0"/>
              </a:rPr>
              <a:t>koeienscheten</a:t>
            </a:r>
            <a:r>
              <a:rPr lang="en-US" sz="2000" dirty="0">
                <a:solidFill>
                  <a:schemeClr val="bg1"/>
                </a:solidFill>
                <a:latin typeface="Kristen ITC" panose="03050502040202030202" pitchFamily="66" charset="0"/>
              </a:rPr>
              <a:t> (</a:t>
            </a:r>
            <a:r>
              <a:rPr lang="en-US" sz="2000" dirty="0" err="1">
                <a:solidFill>
                  <a:schemeClr val="bg1"/>
                </a:solidFill>
                <a:latin typeface="Kristen ITC" panose="03050502040202030202" pitchFamily="66" charset="0"/>
              </a:rPr>
              <a:t>methaangas</a:t>
            </a:r>
            <a:r>
              <a:rPr lang="en-US" sz="2000" dirty="0">
                <a:solidFill>
                  <a:schemeClr val="bg1"/>
                </a:solidFill>
                <a:latin typeface="Kristen ITC" panose="03050502040202030202" pitchFamily="66" charset="0"/>
              </a:rPr>
              <a:t>) nog </a:t>
            </a:r>
            <a:r>
              <a:rPr lang="en-US" sz="2000" dirty="0" err="1">
                <a:solidFill>
                  <a:schemeClr val="bg1"/>
                </a:solidFill>
                <a:latin typeface="Kristen ITC" panose="03050502040202030202" pitchFamily="66" charset="0"/>
              </a:rPr>
              <a:t>schadelijker</a:t>
            </a:r>
            <a:r>
              <a:rPr lang="en-US" sz="2000" dirty="0">
                <a:solidFill>
                  <a:schemeClr val="bg1"/>
                </a:solidFill>
                <a:latin typeface="Kristen ITC" panose="03050502040202030202" pitchFamily="66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Kristen ITC" panose="03050502040202030202" pitchFamily="66" charset="0"/>
              </a:rPr>
              <a:t>zijn</a:t>
            </a:r>
            <a:r>
              <a:rPr lang="en-US" sz="2000" dirty="0">
                <a:solidFill>
                  <a:schemeClr val="bg1"/>
                </a:solidFill>
                <a:latin typeface="Kristen ITC" panose="03050502040202030202" pitchFamily="66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Kristen ITC" panose="03050502040202030202" pitchFamily="66" charset="0"/>
              </a:rPr>
              <a:t>dan</a:t>
            </a:r>
            <a:r>
              <a:rPr lang="en-US" sz="2000" dirty="0">
                <a:solidFill>
                  <a:schemeClr val="bg1"/>
                </a:solidFill>
                <a:latin typeface="Kristen ITC" panose="03050502040202030202" pitchFamily="66" charset="0"/>
              </a:rPr>
              <a:t> CO2? </a:t>
            </a:r>
            <a:endParaRPr lang="en-US" sz="2000" dirty="0" smtClean="0">
              <a:solidFill>
                <a:schemeClr val="bg1"/>
              </a:solidFill>
              <a:latin typeface="Kristen ITC" panose="03050502040202030202" pitchFamily="66" charset="0"/>
            </a:endParaRPr>
          </a:p>
          <a:p>
            <a:pPr lvl="1"/>
            <a:r>
              <a:rPr lang="en-US" sz="2000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Bekijk</a:t>
            </a:r>
            <a:r>
              <a:rPr lang="en-US" sz="20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 het </a:t>
            </a:r>
            <a:r>
              <a:rPr lang="en-US" sz="2000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filmpje</a:t>
            </a:r>
            <a:r>
              <a:rPr lang="en-US" sz="20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! </a:t>
            </a:r>
            <a:endParaRPr lang="en-US" sz="20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pic>
        <p:nvPicPr>
          <p:cNvPr id="6" name="Picture 5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14" y="2581838"/>
            <a:ext cx="5557012" cy="372842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7" name="CustomShape 3">
            <a:extLst>
              <a:ext uri="{FF2B5EF4-FFF2-40B4-BE49-F238E27FC236}">
                <a16:creationId xmlns="" xmlns:a16="http://schemas.microsoft.com/office/drawing/2014/main" id="{8BF868F9-31A8-4FE6-8838-2129EC71098E}"/>
              </a:ext>
            </a:extLst>
          </p:cNvPr>
          <p:cNvSpPr/>
          <p:nvPr/>
        </p:nvSpPr>
        <p:spPr>
          <a:xfrm flipH="1">
            <a:off x="-3" y="421731"/>
            <a:ext cx="7361010" cy="875520"/>
          </a:xfrm>
          <a:prstGeom prst="flowChartManualInpu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r">
              <a:lnSpc>
                <a:spcPct val="100000"/>
              </a:lnSpc>
            </a:pP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1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A</a:t>
            </a: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 BROEIKASGASSEN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Image result for earth vect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5" y="621889"/>
            <a:ext cx="551404" cy="55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85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9">
            <a:extLst>
              <a:ext uri="{FF2B5EF4-FFF2-40B4-BE49-F238E27FC236}">
                <a16:creationId xmlns="" xmlns:a16="http://schemas.microsoft.com/office/drawing/2014/main" id="{BAC8AF45-2965-4360-B46E-3E2578D87FF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12" b="-5959"/>
          <a:stretch/>
        </p:blipFill>
        <p:spPr>
          <a:xfrm rot="21436740">
            <a:off x="7176774" y="1251871"/>
            <a:ext cx="4750783" cy="566483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8">
            <a:extLst>
              <a:ext uri="{FF2B5EF4-FFF2-40B4-BE49-F238E27FC236}">
                <a16:creationId xmlns="" xmlns:a16="http://schemas.microsoft.com/office/drawing/2014/main" id="{3F88D9BD-8D55-465D-8D5B-29A17767A0E1}"/>
              </a:ext>
            </a:extLst>
          </p:cNvPr>
          <p:cNvSpPr/>
          <p:nvPr/>
        </p:nvSpPr>
        <p:spPr>
          <a:xfrm rot="21442779">
            <a:off x="7898277" y="2286174"/>
            <a:ext cx="36515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nl-NL" sz="1600" dirty="0" err="1" smtClean="0">
                <a:latin typeface="Kristen ITC" panose="03050502040202030202" pitchFamily="66" charset="0"/>
              </a:rPr>
              <a:t>Noem</a:t>
            </a:r>
            <a:r>
              <a:rPr lang="en-US" altLang="nl-NL" sz="1600" dirty="0" smtClean="0">
                <a:latin typeface="Kristen ITC" panose="03050502040202030202" pitchFamily="66" charset="0"/>
              </a:rPr>
              <a:t> 3 </a:t>
            </a:r>
            <a:r>
              <a:rPr lang="en-US" altLang="nl-NL" sz="1600" dirty="0" err="1" smtClean="0">
                <a:latin typeface="Kristen ITC" panose="03050502040202030202" pitchFamily="66" charset="0"/>
              </a:rPr>
              <a:t>gevolgen</a:t>
            </a:r>
            <a:r>
              <a:rPr lang="en-US" altLang="nl-NL" sz="1600" dirty="0" smtClean="0">
                <a:latin typeface="Kristen ITC" panose="03050502040202030202" pitchFamily="66" charset="0"/>
              </a:rPr>
              <a:t> van </a:t>
            </a:r>
            <a:r>
              <a:rPr lang="en-US" altLang="nl-NL" sz="1600" dirty="0" err="1" smtClean="0">
                <a:latin typeface="Kristen ITC" panose="03050502040202030202" pitchFamily="66" charset="0"/>
              </a:rPr>
              <a:t>klimaatverandering</a:t>
            </a:r>
            <a:r>
              <a:rPr lang="en-US" altLang="nl-NL" sz="1600" dirty="0" smtClean="0">
                <a:latin typeface="Kristen ITC" panose="03050502040202030202" pitchFamily="66" charset="0"/>
              </a:rPr>
              <a:t> die je later in Nederland </a:t>
            </a:r>
            <a:r>
              <a:rPr lang="en-US" altLang="nl-NL" sz="1600" dirty="0" err="1" smtClean="0">
                <a:latin typeface="Kristen ITC" panose="03050502040202030202" pitchFamily="66" charset="0"/>
              </a:rPr>
              <a:t>kan</a:t>
            </a:r>
            <a:r>
              <a:rPr lang="en-US" altLang="nl-NL" sz="1600" dirty="0" smtClean="0">
                <a:latin typeface="Kristen ITC" panose="03050502040202030202" pitchFamily="66" charset="0"/>
              </a:rPr>
              <a:t> </a:t>
            </a:r>
            <a:r>
              <a:rPr lang="en-US" altLang="nl-NL" sz="1600" dirty="0" err="1" smtClean="0">
                <a:latin typeface="Kristen ITC" panose="03050502040202030202" pitchFamily="66" charset="0"/>
              </a:rPr>
              <a:t>gaan</a:t>
            </a:r>
            <a:r>
              <a:rPr lang="en-US" altLang="nl-NL" sz="1600" dirty="0" smtClean="0">
                <a:latin typeface="Kristen ITC" panose="03050502040202030202" pitchFamily="66" charset="0"/>
              </a:rPr>
              <a:t> </a:t>
            </a:r>
            <a:r>
              <a:rPr lang="en-US" altLang="nl-NL" sz="1600" dirty="0" err="1" smtClean="0">
                <a:latin typeface="Kristen ITC" panose="03050502040202030202" pitchFamily="66" charset="0"/>
              </a:rPr>
              <a:t>merken</a:t>
            </a:r>
            <a:r>
              <a:rPr lang="en-US" altLang="nl-NL" sz="1600" dirty="0">
                <a:latin typeface="Kristen ITC" panose="03050502040202030202" pitchFamily="66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F88D9BD-8D55-465D-8D5B-29A17767A0E1}"/>
              </a:ext>
            </a:extLst>
          </p:cNvPr>
          <p:cNvSpPr/>
          <p:nvPr/>
        </p:nvSpPr>
        <p:spPr>
          <a:xfrm rot="21442779">
            <a:off x="1710180" y="1818035"/>
            <a:ext cx="43606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nl-NL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Op de hele </a:t>
            </a:r>
            <a:r>
              <a:rPr lang="en-US" altLang="nl-NL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wereld</a:t>
            </a:r>
            <a:r>
              <a:rPr lang="en-US" altLang="nl-NL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 </a:t>
            </a:r>
            <a:r>
              <a:rPr lang="en-US" altLang="nl-NL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hebben</a:t>
            </a:r>
            <a:r>
              <a:rPr lang="en-US" altLang="nl-NL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 </a:t>
            </a:r>
            <a:r>
              <a:rPr lang="en-US" altLang="nl-NL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kinderen</a:t>
            </a:r>
            <a:r>
              <a:rPr lang="en-US" altLang="nl-NL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 last van </a:t>
            </a:r>
            <a:r>
              <a:rPr lang="en-US" altLang="nl-NL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klimaatverandering</a:t>
            </a:r>
            <a:r>
              <a:rPr lang="en-US" altLang="nl-NL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..</a:t>
            </a:r>
            <a:endParaRPr lang="nl-NL" b="1" dirty="0">
              <a:solidFill>
                <a:schemeClr val="bg1"/>
              </a:solidFill>
              <a:latin typeface="Kristen ITC" panose="03050502040202030202" pitchFamily="66" charset="0"/>
            </a:endParaRPr>
          </a:p>
          <a:p>
            <a:pPr algn="just"/>
            <a:endParaRPr lang="nl-NL" altLang="nl-NL" dirty="0">
              <a:latin typeface="Calibri" panose="020F0502020204030204" pitchFamily="34" charset="0"/>
            </a:endParaRPr>
          </a:p>
          <a:p>
            <a:pPr algn="just"/>
            <a:endParaRPr lang="en-US" altLang="nl-NL" dirty="0">
              <a:latin typeface="Calibri" panose="020F0502020204030204" pitchFamily="34" charset="0"/>
            </a:endParaRPr>
          </a:p>
        </p:txBody>
      </p:sp>
      <p:sp>
        <p:nvSpPr>
          <p:cNvPr id="15" name="Arc 15">
            <a:extLst>
              <a:ext uri="{FF2B5EF4-FFF2-40B4-BE49-F238E27FC236}">
                <a16:creationId xmlns="" xmlns:a16="http://schemas.microsoft.com/office/drawing/2014/main" id="{39732BBE-17F3-48F5-8C65-81F4CD28C23B}"/>
              </a:ext>
            </a:extLst>
          </p:cNvPr>
          <p:cNvSpPr/>
          <p:nvPr/>
        </p:nvSpPr>
        <p:spPr>
          <a:xfrm rot="18536393">
            <a:off x="5920885" y="1813939"/>
            <a:ext cx="503541" cy="1060147"/>
          </a:xfrm>
          <a:prstGeom prst="arc">
            <a:avLst>
              <a:gd name="adj1" fmla="val 17223146"/>
              <a:gd name="adj2" fmla="val 4503711"/>
            </a:avLst>
          </a:prstGeom>
          <a:noFill/>
          <a:ln w="38100">
            <a:solidFill>
              <a:srgbClr val="92D05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824B590-693B-4F0C-860B-9F7DAC5D89B2}"/>
              </a:ext>
            </a:extLst>
          </p:cNvPr>
          <p:cNvSpPr/>
          <p:nvPr/>
        </p:nvSpPr>
        <p:spPr>
          <a:xfrm rot="21422762">
            <a:off x="7668611" y="2911695"/>
            <a:ext cx="3825213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nl-NL" dirty="0" smtClean="0">
              <a:latin typeface="Kristen ITC" panose="03050502040202030202" pitchFamily="66" charset="0"/>
            </a:endParaRPr>
          </a:p>
          <a:p>
            <a:pPr marL="342900" indent="-342900">
              <a:buFontTx/>
              <a:buAutoNum type="arabicPeriod"/>
            </a:pPr>
            <a:r>
              <a:rPr lang="nl-NL" altLang="nl-NL" sz="1600" dirty="0" smtClean="0">
                <a:solidFill>
                  <a:srgbClr val="9BC947"/>
                </a:solidFill>
                <a:latin typeface="Kristen ITC" panose="03050502040202030202" pitchFamily="66" charset="0"/>
              </a:rPr>
              <a:t>In sommige gebieden valt veel meer regen en in andere gebieden juist te weinig. Hierdoor verdwijnen er planten- en dierensoorten.</a:t>
            </a:r>
            <a:br>
              <a:rPr lang="nl-NL" altLang="nl-NL" sz="1600" dirty="0" smtClean="0">
                <a:solidFill>
                  <a:srgbClr val="9BC947"/>
                </a:solidFill>
                <a:latin typeface="Kristen ITC" panose="03050502040202030202" pitchFamily="66" charset="0"/>
              </a:rPr>
            </a:br>
            <a:endParaRPr lang="nl-NL" altLang="nl-NL" sz="1600" dirty="0" smtClean="0">
              <a:solidFill>
                <a:srgbClr val="9BC947"/>
              </a:solidFill>
              <a:latin typeface="Kristen ITC" panose="03050502040202030202" pitchFamily="66" charset="0"/>
            </a:endParaRPr>
          </a:p>
          <a:p>
            <a:pPr marL="342900" indent="-342900">
              <a:buFontTx/>
              <a:buAutoNum type="arabicPeriod"/>
            </a:pPr>
            <a:r>
              <a:rPr lang="nl-NL" altLang="nl-NL" sz="1600" dirty="0" smtClean="0">
                <a:solidFill>
                  <a:srgbClr val="9BC947"/>
                </a:solidFill>
                <a:latin typeface="Kristen ITC" panose="03050502040202030202" pitchFamily="66" charset="0"/>
              </a:rPr>
              <a:t>In Nederland kunnen overstromingen komen.</a:t>
            </a:r>
            <a:br>
              <a:rPr lang="nl-NL" altLang="nl-NL" sz="1600" dirty="0" smtClean="0">
                <a:solidFill>
                  <a:srgbClr val="9BC947"/>
                </a:solidFill>
                <a:latin typeface="Kristen ITC" panose="03050502040202030202" pitchFamily="66" charset="0"/>
              </a:rPr>
            </a:br>
            <a:endParaRPr lang="nl-NL" altLang="nl-NL" sz="1600" dirty="0" smtClean="0">
              <a:solidFill>
                <a:srgbClr val="9BC947"/>
              </a:solidFill>
              <a:latin typeface="Kristen ITC" panose="03050502040202030202" pitchFamily="66" charset="0"/>
            </a:endParaRPr>
          </a:p>
          <a:p>
            <a:pPr marL="342900" indent="-342900">
              <a:buFontTx/>
              <a:buAutoNum type="arabicPeriod"/>
            </a:pPr>
            <a:r>
              <a:rPr lang="nl-NL" altLang="nl-NL" sz="1600" dirty="0" smtClean="0">
                <a:solidFill>
                  <a:srgbClr val="9BC947"/>
                </a:solidFill>
                <a:latin typeface="Kristen ITC" panose="03050502040202030202" pitchFamily="66" charset="0"/>
              </a:rPr>
              <a:t>Boeren kunnen last krijgen van slechte oogsten. Dat zien we natuurlijk allemaal terug in de supermarkt. </a:t>
            </a:r>
            <a:r>
              <a:rPr lang="nl-NL" altLang="nl-NL" sz="1600" dirty="0" smtClean="0">
                <a:latin typeface="Kristen ITC" panose="03050502040202030202" pitchFamily="66" charset="0"/>
              </a:rPr>
              <a:t/>
            </a:r>
            <a:br>
              <a:rPr lang="nl-NL" altLang="nl-NL" sz="1600" dirty="0" smtClean="0">
                <a:latin typeface="Kristen ITC" panose="03050502040202030202" pitchFamily="66" charset="0"/>
              </a:rPr>
            </a:br>
            <a:r>
              <a:rPr lang="nl-NL" altLang="nl-NL" sz="1600" dirty="0" smtClean="0">
                <a:latin typeface="Kristen ITC" panose="03050502040202030202" pitchFamily="66" charset="0"/>
              </a:rPr>
              <a:t/>
            </a:r>
            <a:br>
              <a:rPr lang="nl-NL" altLang="nl-NL" sz="1600" dirty="0" smtClean="0">
                <a:latin typeface="Kristen ITC" panose="03050502040202030202" pitchFamily="66" charset="0"/>
              </a:rPr>
            </a:br>
            <a:endParaRPr lang="nl-NL" altLang="nl-NL" sz="1600" dirty="0" smtClean="0">
              <a:latin typeface="Kristen ITC" panose="03050502040202030202" pitchFamily="66" charset="0"/>
            </a:endParaRPr>
          </a:p>
        </p:txBody>
      </p:sp>
      <p:pic>
        <p:nvPicPr>
          <p:cNvPr id="10" name="yYGLDY_TQ7s">
            <a:extLst>
              <a:ext uri="{FF2B5EF4-FFF2-40B4-BE49-F238E27FC236}">
                <a16:creationId xmlns:a16="http://schemas.microsoft.com/office/drawing/2014/main" xmlns="" id="{D5F4071D-62F7-42C1-A028-8A6934556BA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93207" y="2716939"/>
            <a:ext cx="6314607" cy="355196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1" name="CustomShape 3">
            <a:extLst>
              <a:ext uri="{FF2B5EF4-FFF2-40B4-BE49-F238E27FC236}">
                <a16:creationId xmlns="" xmlns:a16="http://schemas.microsoft.com/office/drawing/2014/main" id="{8BF868F9-31A8-4FE6-8838-2129EC71098E}"/>
              </a:ext>
            </a:extLst>
          </p:cNvPr>
          <p:cNvSpPr/>
          <p:nvPr/>
        </p:nvSpPr>
        <p:spPr>
          <a:xfrm flipH="1">
            <a:off x="-3" y="421731"/>
            <a:ext cx="7361010" cy="875520"/>
          </a:xfrm>
          <a:prstGeom prst="flowChartManualInpu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r">
              <a:lnSpc>
                <a:spcPct val="100000"/>
              </a:lnSpc>
            </a:pP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1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A</a:t>
            </a: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 BROEIKASGASSEN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2" descr="Image result for earth vecto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5" y="621889"/>
            <a:ext cx="551404" cy="55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12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2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2" descr="Afbeelding met boom, buiten, natuur, gras&#10;&#10;Beschrijving is gegenereerd met zeer hoge betrouwbaarheid">
            <a:extLst>
              <a:ext uri="{FF2B5EF4-FFF2-40B4-BE49-F238E27FC236}">
                <a16:creationId xmlns:lc="http://schemas.openxmlformats.org/drawingml/2006/lockedCanvas" xmlns:a16="http://schemas.microsoft.com/office/drawing/2014/main" xmlns="" id="{72FA23F0-73A1-459A-B68E-90105DB2B2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" b="15778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6" name="CustomShape 2">
            <a:hlinkClick r:id="rId4" action="ppaction://hlinksldjump"/>
            <a:extLst>
              <a:ext uri="{FF2B5EF4-FFF2-40B4-BE49-F238E27FC236}">
                <a16:creationId xmlns="" xmlns:a16="http://schemas.microsoft.com/office/drawing/2014/main" id="{3684E5DB-DF50-4B3C-9E35-78485086D353}"/>
              </a:ext>
            </a:extLst>
          </p:cNvPr>
          <p:cNvSpPr/>
          <p:nvPr/>
        </p:nvSpPr>
        <p:spPr>
          <a:xfrm>
            <a:off x="240" y="5974325"/>
            <a:ext cx="12191760" cy="891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" name="CustomShape 4">
            <a:extLst>
              <a:ext uri="{FF2B5EF4-FFF2-40B4-BE49-F238E27FC236}">
                <a16:creationId xmlns="" xmlns:a16="http://schemas.microsoft.com/office/drawing/2014/main" id="{59276FCC-5BC2-4D36-97A4-2B1853F26D14}"/>
              </a:ext>
            </a:extLst>
          </p:cNvPr>
          <p:cNvSpPr/>
          <p:nvPr/>
        </p:nvSpPr>
        <p:spPr>
          <a:xfrm>
            <a:off x="647612" y="6131297"/>
            <a:ext cx="11353320" cy="942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1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A</a:t>
            </a:r>
            <a:r>
              <a:rPr lang="en-US" sz="2800" b="1" strike="noStrike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 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BROEIKASGASSEN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	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1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B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ONTBOSSING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	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1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C</a:t>
            </a:r>
            <a:r>
              <a:rPr lang="en-US" sz="2800" b="1" strike="noStrike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 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WATER </a:t>
            </a:r>
            <a:endParaRPr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585029" y="1200149"/>
            <a:ext cx="8286129" cy="132981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LEERDOELEN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Je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leert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over de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dieren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en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planten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in het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tropisch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regenwoud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Je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leert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dat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het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tropisch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regenwoud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belangrijk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is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voor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mens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en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dier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.</a:t>
            </a:r>
            <a:endParaRPr lang="nl-NL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Je leert waarom het eten en drinken van vlees en zuivel zorgt voor ontbossing.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Je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leert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over de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problemen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die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ontstaan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door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ontbossing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. 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74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stomShape 3">
            <a:extLst>
              <a:ext uri="{FF2B5EF4-FFF2-40B4-BE49-F238E27FC236}">
                <a16:creationId xmlns="" xmlns:a16="http://schemas.microsoft.com/office/drawing/2014/main" id="{8BF868F9-31A8-4FE6-8838-2129EC71098E}"/>
              </a:ext>
            </a:extLst>
          </p:cNvPr>
          <p:cNvSpPr/>
          <p:nvPr/>
        </p:nvSpPr>
        <p:spPr>
          <a:xfrm flipH="1">
            <a:off x="-2" y="421731"/>
            <a:ext cx="5829301" cy="875520"/>
          </a:xfrm>
          <a:prstGeom prst="flowChartManualInpu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r">
              <a:lnSpc>
                <a:spcPct val="100000"/>
              </a:lnSpc>
            </a:pP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1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B</a:t>
            </a: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 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ONTBOSSING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2" descr="Image result for earth vect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5" y="621889"/>
            <a:ext cx="551404" cy="55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11558" y="2371921"/>
            <a:ext cx="11155326" cy="378195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21645" t="18582" r="22702" b="16789"/>
          <a:stretch/>
        </p:blipFill>
        <p:spPr>
          <a:xfrm>
            <a:off x="6087826" y="2409749"/>
            <a:ext cx="5643386" cy="3706197"/>
          </a:xfrm>
          <a:prstGeom prst="rect">
            <a:avLst/>
          </a:prstGeom>
          <a:ln w="28575">
            <a:noFill/>
          </a:ln>
        </p:spPr>
      </p:pic>
      <p:pic>
        <p:nvPicPr>
          <p:cNvPr id="9244" name="Picture 28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59" y="2466355"/>
            <a:ext cx="2018704" cy="202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2257407" y="3429000"/>
            <a:ext cx="4421676" cy="2278629"/>
            <a:chOff x="2450196" y="3714829"/>
            <a:chExt cx="4421676" cy="2278629"/>
          </a:xfrm>
        </p:grpSpPr>
        <p:grpSp>
          <p:nvGrpSpPr>
            <p:cNvPr id="26" name="Group 25"/>
            <p:cNvGrpSpPr/>
            <p:nvPr/>
          </p:nvGrpSpPr>
          <p:grpSpPr>
            <a:xfrm>
              <a:off x="2450196" y="3714829"/>
              <a:ext cx="3645805" cy="2278629"/>
              <a:chOff x="2795984" y="3725628"/>
              <a:chExt cx="3645805" cy="2278629"/>
            </a:xfrm>
          </p:grpSpPr>
          <p:pic>
            <p:nvPicPr>
              <p:cNvPr id="9218" name="Picture 2" descr="Image result for tree CO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5984" y="3725628"/>
                <a:ext cx="3645805" cy="22786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23"/>
              <p:cNvSpPr/>
              <p:nvPr/>
            </p:nvSpPr>
            <p:spPr>
              <a:xfrm>
                <a:off x="4644189" y="5281863"/>
                <a:ext cx="348916" cy="26469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5" name="Oval 24"/>
              <p:cNvSpPr/>
              <p:nvPr/>
            </p:nvSpPr>
            <p:spPr>
              <a:xfrm rot="20115615">
                <a:off x="5856328" y="4069712"/>
                <a:ext cx="335945" cy="67907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5442968" y="4244560"/>
              <a:ext cx="14289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 smtClean="0">
                  <a:latin typeface="HelveticaNeue bold"/>
                </a:rPr>
                <a:t>Zuurstof</a:t>
              </a:r>
              <a:endParaRPr lang="nl-NL" sz="1400" dirty="0">
                <a:latin typeface="HelveticaNeue bold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644359" y="5755793"/>
            <a:ext cx="49965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1) ..</a:t>
            </a:r>
            <a:r>
              <a:rPr lang="en-US" dirty="0" smtClean="0">
                <a:latin typeface="Kristen ITC" panose="03050502040202030202" pitchFamily="66" charset="0"/>
              </a:rPr>
              <a:t>de </a:t>
            </a:r>
            <a:r>
              <a:rPr lang="en-US" dirty="0" err="1" smtClean="0">
                <a:latin typeface="Kristen ITC" panose="03050502040202030202" pitchFamily="66" charset="0"/>
              </a:rPr>
              <a:t>bomen</a:t>
            </a:r>
            <a:r>
              <a:rPr lang="en-US" dirty="0" smtClean="0">
                <a:latin typeface="Kristen ITC" panose="03050502040202030202" pitchFamily="66" charset="0"/>
              </a:rPr>
              <a:t> de </a:t>
            </a:r>
            <a:r>
              <a:rPr lang="en-US" dirty="0" err="1" smtClean="0">
                <a:latin typeface="Kristen ITC" panose="03050502040202030202" pitchFamily="66" charset="0"/>
              </a:rPr>
              <a:t>longen</a:t>
            </a:r>
            <a:r>
              <a:rPr lang="en-US" dirty="0" smtClean="0">
                <a:latin typeface="Kristen ITC" panose="03050502040202030202" pitchFamily="66" charset="0"/>
              </a:rPr>
              <a:t> van de </a:t>
            </a:r>
            <a:r>
              <a:rPr lang="en-US" dirty="0" err="1" smtClean="0">
                <a:latin typeface="Kristen ITC" panose="03050502040202030202" pitchFamily="66" charset="0"/>
              </a:rPr>
              <a:t>aarde</a:t>
            </a:r>
            <a:r>
              <a:rPr lang="en-US" dirty="0" smtClean="0">
                <a:latin typeface="Kristen ITC" panose="03050502040202030202" pitchFamily="66" charset="0"/>
              </a:rPr>
              <a:t> </a:t>
            </a:r>
            <a:r>
              <a:rPr lang="en-US" dirty="0" err="1" smtClean="0">
                <a:latin typeface="Kristen ITC" panose="03050502040202030202" pitchFamily="66" charset="0"/>
              </a:rPr>
              <a:t>zijn</a:t>
            </a:r>
            <a:r>
              <a:rPr lang="en-US" dirty="0" smtClean="0">
                <a:latin typeface="Kristen ITC" panose="03050502040202030202" pitchFamily="66" charset="0"/>
              </a:rPr>
              <a:t>.</a:t>
            </a:r>
            <a:endParaRPr lang="nl-NL" dirty="0">
              <a:latin typeface="Kristen ITC" panose="03050502040202030202" pitchFamily="66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087826" y="5744642"/>
            <a:ext cx="56543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Kristen ITC" panose="03050502040202030202" pitchFamily="66" charset="0"/>
              </a:rPr>
              <a:t>2</a:t>
            </a:r>
            <a:r>
              <a:rPr lang="en-US" dirty="0" smtClean="0">
                <a:latin typeface="Kristen ITC" panose="03050502040202030202" pitchFamily="66" charset="0"/>
              </a:rPr>
              <a:t>) .. </a:t>
            </a:r>
            <a:r>
              <a:rPr lang="en-US" dirty="0">
                <a:latin typeface="Kristen ITC" panose="03050502040202030202" pitchFamily="66" charset="0"/>
              </a:rPr>
              <a:t>h</a:t>
            </a:r>
            <a:r>
              <a:rPr lang="en-US" dirty="0" smtClean="0">
                <a:latin typeface="Kristen ITC" panose="03050502040202030202" pitchFamily="66" charset="0"/>
              </a:rPr>
              <a:t>et </a:t>
            </a:r>
            <a:r>
              <a:rPr lang="en-US" dirty="0" err="1" smtClean="0">
                <a:latin typeface="Kristen ITC" panose="03050502040202030202" pitchFamily="66" charset="0"/>
              </a:rPr>
              <a:t>woud</a:t>
            </a:r>
            <a:r>
              <a:rPr lang="en-US" dirty="0" smtClean="0">
                <a:latin typeface="Kristen ITC" panose="03050502040202030202" pitchFamily="66" charset="0"/>
              </a:rPr>
              <a:t> het huis van heel </a:t>
            </a:r>
            <a:r>
              <a:rPr lang="en-US" dirty="0" err="1" smtClean="0">
                <a:latin typeface="Kristen ITC" panose="03050502040202030202" pitchFamily="66" charset="0"/>
              </a:rPr>
              <a:t>veel</a:t>
            </a:r>
            <a:r>
              <a:rPr lang="en-US" dirty="0" smtClean="0">
                <a:latin typeface="Kristen ITC" panose="03050502040202030202" pitchFamily="66" charset="0"/>
              </a:rPr>
              <a:t> </a:t>
            </a:r>
            <a:r>
              <a:rPr lang="en-US" dirty="0" err="1" smtClean="0">
                <a:latin typeface="Kristen ITC" panose="03050502040202030202" pitchFamily="66" charset="0"/>
              </a:rPr>
              <a:t>dieren</a:t>
            </a:r>
            <a:r>
              <a:rPr lang="en-US" dirty="0" smtClean="0">
                <a:latin typeface="Kristen ITC" panose="03050502040202030202" pitchFamily="66" charset="0"/>
              </a:rPr>
              <a:t> is.</a:t>
            </a:r>
            <a:endParaRPr lang="nl-NL" dirty="0">
              <a:latin typeface="Kristen ITC" panose="03050502040202030202" pitchFamily="66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06855" y="1915566"/>
            <a:ext cx="7133348" cy="46166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2400" dirty="0" smtClean="0">
                <a:solidFill>
                  <a:schemeClr val="bg1"/>
                </a:solidFill>
                <a:latin typeface="Kristen ITC" panose="03050502040202030202" pitchFamily="66" charset="0"/>
                <a:ea typeface="Microsoft Yi Baiti" panose="03000500000000000000" pitchFamily="66" charset="0"/>
              </a:rPr>
              <a:t>Het tropisch regenwoud is belangrijk omdat...</a:t>
            </a:r>
            <a:endParaRPr lang="nl-NL" sz="2000" dirty="0">
              <a:solidFill>
                <a:schemeClr val="bg1"/>
              </a:solidFill>
              <a:latin typeface="Kristen ITC" panose="03050502040202030202" pitchFamily="66" charset="0"/>
              <a:ea typeface="Microsoft Yi Baiti" panose="03000500000000000000" pitchFamily="66" charset="0"/>
            </a:endParaRPr>
          </a:p>
        </p:txBody>
      </p:sp>
      <p:pic>
        <p:nvPicPr>
          <p:cNvPr id="9252" name="Picture 36" descr="Related imag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126" y="-96252"/>
            <a:ext cx="2435874" cy="243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41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02026" y="1815297"/>
            <a:ext cx="3498828" cy="4538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Tijdelijke aanduiding voor inhoud 5" descr="Afbeelding met tekst&#10;&#10;Beschrijving is gegenereerd met zeer hoge betrouwbaarheid">
            <a:extLst>
              <a:ext uri="{FF2B5EF4-FFF2-40B4-BE49-F238E27FC236}">
                <a16:creationId xmlns="" xmlns:a16="http://schemas.microsoft.com/office/drawing/2014/main" id="{527A38B3-21EA-455A-8BEF-EAD2A27CA1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750" y="1866948"/>
            <a:ext cx="3483986" cy="45246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55314" y="2744160"/>
            <a:ext cx="217382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Emergente</a:t>
            </a:r>
            <a:r>
              <a:rPr lang="nl-NL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 laag</a:t>
            </a:r>
          </a:p>
          <a:p>
            <a:r>
              <a:rPr lang="en-US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(</a:t>
            </a:r>
            <a:r>
              <a:rPr lang="en-US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woudreuzen</a:t>
            </a:r>
            <a:r>
              <a:rPr lang="en-US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)</a:t>
            </a:r>
            <a:endParaRPr lang="nl-NL" dirty="0" smtClean="0">
              <a:solidFill>
                <a:schemeClr val="bg1"/>
              </a:solidFill>
              <a:latin typeface="Kristen ITC" panose="03050502040202030202" pitchFamily="66" charset="0"/>
            </a:endParaRPr>
          </a:p>
          <a:p>
            <a:endParaRPr lang="nl-NL" dirty="0" smtClean="0">
              <a:solidFill>
                <a:schemeClr val="bg1"/>
              </a:solidFill>
              <a:latin typeface="Kristen ITC" panose="03050502040202030202" pitchFamily="66" charset="0"/>
            </a:endParaRPr>
          </a:p>
          <a:p>
            <a:endParaRPr lang="nl-NL" dirty="0" smtClean="0">
              <a:solidFill>
                <a:schemeClr val="bg1"/>
              </a:solidFill>
              <a:latin typeface="Kristen ITC" panose="03050502040202030202" pitchFamily="66" charset="0"/>
            </a:endParaRPr>
          </a:p>
          <a:p>
            <a:endParaRPr lang="nl-NL" dirty="0" smtClean="0">
              <a:solidFill>
                <a:schemeClr val="bg1"/>
              </a:solidFill>
              <a:latin typeface="Kristen ITC" panose="03050502040202030202" pitchFamily="66" charset="0"/>
            </a:endParaRPr>
          </a:p>
          <a:p>
            <a:r>
              <a:rPr lang="en-US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Boomlaag</a:t>
            </a:r>
            <a:endParaRPr lang="nl-NL" dirty="0" smtClean="0">
              <a:solidFill>
                <a:schemeClr val="bg1"/>
              </a:solidFill>
              <a:latin typeface="Kristen ITC" panose="03050502040202030202" pitchFamily="66" charset="0"/>
            </a:endParaRPr>
          </a:p>
          <a:p>
            <a:endParaRPr lang="nl-NL" dirty="0" smtClean="0">
              <a:solidFill>
                <a:schemeClr val="bg1"/>
              </a:solidFill>
              <a:latin typeface="Kristen ITC" panose="03050502040202030202" pitchFamily="66" charset="0"/>
            </a:endParaRPr>
          </a:p>
          <a:p>
            <a:endParaRPr lang="nl-NL" dirty="0" smtClean="0">
              <a:solidFill>
                <a:schemeClr val="bg1"/>
              </a:solidFill>
              <a:latin typeface="Kristen ITC" panose="03050502040202030202" pitchFamily="66" charset="0"/>
            </a:endParaRPr>
          </a:p>
          <a:p>
            <a:endParaRPr lang="nl-NL" dirty="0" smtClean="0">
              <a:solidFill>
                <a:schemeClr val="bg1"/>
              </a:solidFill>
              <a:latin typeface="Kristen ITC" panose="03050502040202030202" pitchFamily="66" charset="0"/>
            </a:endParaRPr>
          </a:p>
          <a:p>
            <a:r>
              <a:rPr lang="nl-NL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Struiklaag</a:t>
            </a:r>
          </a:p>
          <a:p>
            <a:endParaRPr lang="nl-NL" dirty="0" smtClean="0">
              <a:solidFill>
                <a:schemeClr val="bg1"/>
              </a:solidFill>
              <a:latin typeface="Kristen ITC" panose="03050502040202030202" pitchFamily="66" charset="0"/>
            </a:endParaRPr>
          </a:p>
          <a:p>
            <a:endParaRPr lang="nl-NL" dirty="0" smtClean="0">
              <a:solidFill>
                <a:schemeClr val="bg1"/>
              </a:solidFill>
              <a:latin typeface="Kristen ITC" panose="03050502040202030202" pitchFamily="66" charset="0"/>
            </a:endParaRPr>
          </a:p>
          <a:p>
            <a:r>
              <a:rPr lang="nl-NL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Bodemlaag</a:t>
            </a:r>
            <a:endParaRPr lang="nl-NL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13" name="CustomShape 3">
            <a:extLst>
              <a:ext uri="{FF2B5EF4-FFF2-40B4-BE49-F238E27FC236}">
                <a16:creationId xmlns="" xmlns:a16="http://schemas.microsoft.com/office/drawing/2014/main" id="{8BF868F9-31A8-4FE6-8838-2129EC71098E}"/>
              </a:ext>
            </a:extLst>
          </p:cNvPr>
          <p:cNvSpPr/>
          <p:nvPr/>
        </p:nvSpPr>
        <p:spPr>
          <a:xfrm flipH="1">
            <a:off x="-2" y="421731"/>
            <a:ext cx="5829301" cy="875520"/>
          </a:xfrm>
          <a:prstGeom prst="flowChartManualInpu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r">
              <a:lnSpc>
                <a:spcPct val="100000"/>
              </a:lnSpc>
            </a:pP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1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B</a:t>
            </a: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 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ONTBOSSING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2" descr="Image result for earth vect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5" y="621889"/>
            <a:ext cx="551404" cy="55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fbeelding 3">
            <a:extLst>
              <a:ext uri="{FF2B5EF4-FFF2-40B4-BE49-F238E27FC236}">
                <a16:creationId xmlns="" xmlns:a16="http://schemas.microsoft.com/office/drawing/2014/main" id="{0888BD0C-BD4E-4445-A447-7D1E86FBD5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" t="17365" r="13760" b="12868"/>
          <a:stretch/>
        </p:blipFill>
        <p:spPr>
          <a:xfrm>
            <a:off x="1780646" y="1717771"/>
            <a:ext cx="7006242" cy="4719708"/>
          </a:xfrm>
          <a:prstGeom prst="rect">
            <a:avLst/>
          </a:prstGeom>
        </p:spPr>
      </p:pic>
      <p:pic>
        <p:nvPicPr>
          <p:cNvPr id="15382" name="Picture 22" descr="Image result for flying parrot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110" y="322312"/>
            <a:ext cx="2376115" cy="200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/>
          <p:cNvCxnSpPr/>
          <p:nvPr/>
        </p:nvCxnSpPr>
        <p:spPr>
          <a:xfrm flipH="1" flipV="1">
            <a:off x="5164829" y="4610745"/>
            <a:ext cx="5497674" cy="972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5174022" y="3460963"/>
            <a:ext cx="5497674" cy="972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5210846" y="5892539"/>
            <a:ext cx="5497674" cy="972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799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8" t="5151" r="4987" b="14438"/>
          <a:stretch/>
        </p:blipFill>
        <p:spPr>
          <a:xfrm>
            <a:off x="1352465" y="2277469"/>
            <a:ext cx="3272034" cy="424140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1352465" y="2302159"/>
            <a:ext cx="15214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3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2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1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217423">
            <a:off x="695793" y="1907406"/>
            <a:ext cx="5003128" cy="40011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Kristen ITC" panose="03050502040202030202" pitchFamily="66" charset="0"/>
                <a:ea typeface="Microsoft Yi Baiti" panose="03000500000000000000" pitchFamily="66" charset="0"/>
              </a:rPr>
              <a:t>Welk </a:t>
            </a:r>
            <a:r>
              <a:rPr lang="en-US" sz="2000" dirty="0" err="1" smtClean="0">
                <a:solidFill>
                  <a:schemeClr val="bg1"/>
                </a:solidFill>
                <a:latin typeface="Kristen ITC" panose="03050502040202030202" pitchFamily="66" charset="0"/>
                <a:ea typeface="Microsoft Yi Baiti" panose="03000500000000000000" pitchFamily="66" charset="0"/>
              </a:rPr>
              <a:t>dier</a:t>
            </a:r>
            <a:r>
              <a:rPr lang="en-US" sz="2000" dirty="0" smtClean="0">
                <a:solidFill>
                  <a:schemeClr val="bg1"/>
                </a:solidFill>
                <a:latin typeface="Kristen ITC" panose="03050502040202030202" pitchFamily="66" charset="0"/>
                <a:ea typeface="Microsoft Yi Baiti" panose="03000500000000000000" pitchFamily="66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Kristen ITC" panose="03050502040202030202" pitchFamily="66" charset="0"/>
                <a:ea typeface="Microsoft Yi Baiti" panose="03000500000000000000" pitchFamily="66" charset="0"/>
              </a:rPr>
              <a:t>woont</a:t>
            </a:r>
            <a:r>
              <a:rPr lang="en-US" sz="2000" dirty="0" smtClean="0">
                <a:solidFill>
                  <a:schemeClr val="bg1"/>
                </a:solidFill>
                <a:latin typeface="Kristen ITC" panose="03050502040202030202" pitchFamily="66" charset="0"/>
                <a:ea typeface="Microsoft Yi Baiti" panose="03000500000000000000" pitchFamily="66" charset="0"/>
              </a:rPr>
              <a:t> in </a:t>
            </a:r>
            <a:r>
              <a:rPr lang="en-US" sz="2000" dirty="0" err="1" smtClean="0">
                <a:solidFill>
                  <a:schemeClr val="bg1"/>
                </a:solidFill>
                <a:latin typeface="Kristen ITC" panose="03050502040202030202" pitchFamily="66" charset="0"/>
                <a:ea typeface="Microsoft Yi Baiti" panose="03000500000000000000" pitchFamily="66" charset="0"/>
              </a:rPr>
              <a:t>welke</a:t>
            </a:r>
            <a:r>
              <a:rPr lang="en-US" sz="2000" dirty="0" smtClean="0">
                <a:solidFill>
                  <a:schemeClr val="bg1"/>
                </a:solidFill>
                <a:latin typeface="Kristen ITC" panose="03050502040202030202" pitchFamily="66" charset="0"/>
                <a:ea typeface="Microsoft Yi Baiti" panose="03000500000000000000" pitchFamily="66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Kristen ITC" panose="03050502040202030202" pitchFamily="66" charset="0"/>
                <a:ea typeface="Microsoft Yi Baiti" panose="03000500000000000000" pitchFamily="66" charset="0"/>
              </a:rPr>
              <a:t>verdieping</a:t>
            </a:r>
            <a:r>
              <a:rPr lang="en-US" sz="2000" dirty="0" smtClean="0">
                <a:solidFill>
                  <a:schemeClr val="bg1"/>
                </a:solidFill>
                <a:latin typeface="Kristen ITC" panose="03050502040202030202" pitchFamily="66" charset="0"/>
                <a:ea typeface="Microsoft Yi Baiti" panose="03000500000000000000" pitchFamily="66" charset="0"/>
              </a:rPr>
              <a:t>?</a:t>
            </a:r>
            <a:endParaRPr lang="nl-NL" sz="2000" dirty="0">
              <a:solidFill>
                <a:schemeClr val="bg1"/>
              </a:solidFill>
              <a:latin typeface="Kristen ITC" panose="03050502040202030202" pitchFamily="66" charset="0"/>
              <a:ea typeface="Microsoft Yi Baiti" panose="03000500000000000000" pitchFamily="66" charset="0"/>
            </a:endParaRPr>
          </a:p>
        </p:txBody>
      </p:sp>
      <p:sp>
        <p:nvSpPr>
          <p:cNvPr id="15" name="CustomShape 3">
            <a:extLst>
              <a:ext uri="{FF2B5EF4-FFF2-40B4-BE49-F238E27FC236}">
                <a16:creationId xmlns="" xmlns:a16="http://schemas.microsoft.com/office/drawing/2014/main" id="{8BF868F9-31A8-4FE6-8838-2129EC71098E}"/>
              </a:ext>
            </a:extLst>
          </p:cNvPr>
          <p:cNvSpPr/>
          <p:nvPr/>
        </p:nvSpPr>
        <p:spPr>
          <a:xfrm flipH="1">
            <a:off x="-2" y="421731"/>
            <a:ext cx="5829301" cy="875520"/>
          </a:xfrm>
          <a:prstGeom prst="flowChartManualInpu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r">
              <a:lnSpc>
                <a:spcPct val="100000"/>
              </a:lnSpc>
            </a:pP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1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B</a:t>
            </a: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 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ONTBOSSING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2" descr="Image result for earth vect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5" y="621889"/>
            <a:ext cx="551404" cy="55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829299" y="2728194"/>
            <a:ext cx="6089561" cy="3422066"/>
            <a:chOff x="5976964" y="2006289"/>
            <a:chExt cx="6089561" cy="3422066"/>
          </a:xfrm>
        </p:grpSpPr>
        <p:pic>
          <p:nvPicPr>
            <p:cNvPr id="9" name="Picture 2" descr="Image result for toeka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6964" y="2006289"/>
              <a:ext cx="6089561" cy="3422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051425" y="2140256"/>
              <a:ext cx="13282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  <a:latin typeface="Kristen ITC" panose="03050502040202030202" pitchFamily="66" charset="0"/>
                </a:rPr>
                <a:t>Toekan</a:t>
              </a:r>
              <a:endParaRPr lang="nl-NL" dirty="0">
                <a:solidFill>
                  <a:schemeClr val="bg1"/>
                </a:solidFill>
                <a:latin typeface="Kristen ITC" panose="03050502040202030202" pitchFamily="66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456660" y="2302159"/>
            <a:ext cx="5005413" cy="3940434"/>
            <a:chOff x="6014684" y="2377579"/>
            <a:chExt cx="5005413" cy="3940434"/>
          </a:xfrm>
        </p:grpSpPr>
        <p:pic>
          <p:nvPicPr>
            <p:cNvPr id="11" name="Picture 10" descr="Image result for jaguar animal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684" y="2377579"/>
              <a:ext cx="5005413" cy="3940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6089651" y="2434282"/>
              <a:ext cx="25296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Kristen ITC" panose="03050502040202030202" pitchFamily="66" charset="0"/>
                </a:rPr>
                <a:t>Jaguar</a:t>
              </a:r>
              <a:endParaRPr lang="nl-NL" dirty="0">
                <a:solidFill>
                  <a:schemeClr val="bg1"/>
                </a:solidFill>
                <a:latin typeface="Kristen ITC" panose="03050502040202030202" pitchFamily="66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958643" y="1377150"/>
            <a:ext cx="4554505" cy="4877385"/>
            <a:chOff x="9248170" y="2279889"/>
            <a:chExt cx="4554505" cy="4877385"/>
          </a:xfrm>
        </p:grpSpPr>
        <p:pic>
          <p:nvPicPr>
            <p:cNvPr id="10" name="Picture 6" descr="Image result for gibbon monkeys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8170" y="2279889"/>
              <a:ext cx="2989364" cy="4877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11272998" y="2302159"/>
              <a:ext cx="25296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Kristen ITC" panose="03050502040202030202" pitchFamily="66" charset="0"/>
                </a:rPr>
                <a:t>Gibbon</a:t>
              </a:r>
              <a:endParaRPr lang="nl-NL" dirty="0">
                <a:solidFill>
                  <a:schemeClr val="bg1"/>
                </a:solidFill>
                <a:latin typeface="Kristen ITC" panose="03050502040202030202" pitchFamily="66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829299" y="2728194"/>
            <a:ext cx="5479544" cy="3105411"/>
            <a:chOff x="5708509" y="2430517"/>
            <a:chExt cx="5479544" cy="3105411"/>
          </a:xfrm>
        </p:grpSpPr>
        <p:pic>
          <p:nvPicPr>
            <p:cNvPr id="6" name="Picture 16" descr="Related imag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01889">
              <a:off x="5784030" y="2430517"/>
              <a:ext cx="5404023" cy="3105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 rot="21384818">
              <a:off x="5708509" y="2594111"/>
              <a:ext cx="25296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  <a:latin typeface="Kristen ITC" panose="03050502040202030202" pitchFamily="66" charset="0"/>
                </a:rPr>
                <a:t>Harpij-adelaar</a:t>
              </a:r>
              <a:endParaRPr lang="nl-NL" dirty="0">
                <a:solidFill>
                  <a:schemeClr val="bg1"/>
                </a:solidFill>
                <a:latin typeface="Kristen ITC" panose="03050502040202030202" pitchFamily="66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966122" y="2768380"/>
            <a:ext cx="5281418" cy="3007992"/>
            <a:chOff x="5991580" y="1454161"/>
            <a:chExt cx="5281418" cy="3007992"/>
          </a:xfrm>
        </p:grpSpPr>
        <p:pic>
          <p:nvPicPr>
            <p:cNvPr id="12" name="Picture 14" descr="Image result for Red-eyed tree fro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4"/>
            <a:stretch/>
          </p:blipFill>
          <p:spPr bwMode="auto">
            <a:xfrm>
              <a:off x="5991580" y="1454161"/>
              <a:ext cx="5281418" cy="3007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5991580" y="4022241"/>
              <a:ext cx="25296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  <a:latin typeface="Kristen ITC" panose="03050502040202030202" pitchFamily="66" charset="0"/>
                </a:rPr>
                <a:t>Roodoogboomkikker</a:t>
              </a:r>
              <a:endParaRPr lang="nl-NL" dirty="0">
                <a:solidFill>
                  <a:schemeClr val="bg1"/>
                </a:solidFill>
                <a:latin typeface="Kristen ITC" panose="03050502040202030202" pitchFamily="66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531627" y="1444119"/>
            <a:ext cx="4570222" cy="4570222"/>
            <a:chOff x="6773864" y="1203773"/>
            <a:chExt cx="4570222" cy="4570222"/>
          </a:xfrm>
        </p:grpSpPr>
        <p:pic>
          <p:nvPicPr>
            <p:cNvPr id="7" name="Picture 18" descr="Image result for gliders animal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3864" y="1203773"/>
              <a:ext cx="4570222" cy="4570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6810800" y="1297251"/>
              <a:ext cx="25296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  <a:latin typeface="Kristen ITC" panose="03050502040202030202" pitchFamily="66" charset="0"/>
                </a:rPr>
                <a:t>Vliegende</a:t>
              </a:r>
              <a:r>
                <a:rPr lang="en-US" dirty="0" smtClean="0">
                  <a:solidFill>
                    <a:schemeClr val="bg1"/>
                  </a:solidFill>
                  <a:latin typeface="Kristen ITC" panose="03050502040202030202" pitchFamily="66" charset="0"/>
                </a:rPr>
                <a:t> </a:t>
              </a:r>
              <a:r>
                <a:rPr lang="en-US" dirty="0" err="1" smtClean="0">
                  <a:solidFill>
                    <a:schemeClr val="bg1"/>
                  </a:solidFill>
                  <a:latin typeface="Kristen ITC" panose="03050502040202030202" pitchFamily="66" charset="0"/>
                </a:rPr>
                <a:t>eekhoorn</a:t>
              </a:r>
              <a:endParaRPr lang="nl-NL" dirty="0">
                <a:solidFill>
                  <a:schemeClr val="bg1"/>
                </a:solidFill>
                <a:latin typeface="Kristen ITC" panose="03050502040202030202" pitchFamily="66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819875" y="1454592"/>
            <a:ext cx="5813175" cy="3059078"/>
            <a:chOff x="6413533" y="2623184"/>
            <a:chExt cx="4580973" cy="2410654"/>
          </a:xfrm>
        </p:grpSpPr>
        <p:pic>
          <p:nvPicPr>
            <p:cNvPr id="5" name="Picture 12" descr="Related image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7315" y="2623184"/>
              <a:ext cx="4577191" cy="2410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6413533" y="2637545"/>
              <a:ext cx="25296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  <a:latin typeface="Kristen ITC" panose="03050502040202030202" pitchFamily="66" charset="0"/>
                </a:rPr>
                <a:t>Miereneter</a:t>
              </a:r>
              <a:endParaRPr lang="nl-NL" dirty="0">
                <a:solidFill>
                  <a:schemeClr val="bg1"/>
                </a:solidFill>
                <a:latin typeface="Kristen ITC" panose="03050502040202030202" pitchFamily="66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054834" y="2813030"/>
            <a:ext cx="5523808" cy="3314284"/>
            <a:chOff x="6096000" y="2606201"/>
            <a:chExt cx="5523808" cy="3314284"/>
          </a:xfrm>
        </p:grpSpPr>
        <p:pic>
          <p:nvPicPr>
            <p:cNvPr id="4" name="Picture 8" descr="Image result for sloths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2606201"/>
              <a:ext cx="5523808" cy="3314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6109715" y="5511078"/>
              <a:ext cx="13282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  <a:latin typeface="Kristen ITC" panose="03050502040202030202" pitchFamily="66" charset="0"/>
                </a:rPr>
                <a:t>Luiaard</a:t>
              </a:r>
              <a:endParaRPr lang="nl-NL" dirty="0">
                <a:solidFill>
                  <a:schemeClr val="bg1"/>
                </a:solidFill>
                <a:latin typeface="Kristen ITC" panose="03050502040202030202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347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/>
          <p:cNvSpPr/>
          <p:nvPr/>
        </p:nvSpPr>
        <p:spPr>
          <a:xfrm>
            <a:off x="0" y="5967000"/>
            <a:ext cx="12192000" cy="891000"/>
          </a:xfrm>
          <a:prstGeom prst="rect">
            <a:avLst/>
          </a:prstGeom>
          <a:solidFill>
            <a:srgbClr val="73BE1E"/>
          </a:solidFill>
          <a:ln w="12700" cap="flat" cmpd="sng" algn="ctr">
            <a:noFill/>
            <a:prstDash val="solid"/>
            <a:miter lim="800000"/>
          </a:ln>
          <a:effectLst/>
        </p:spPr>
      </p:sp>
      <p:pic>
        <p:nvPicPr>
          <p:cNvPr id="7" name="Picture 10"/>
          <p:cNvPicPr/>
          <p:nvPr/>
        </p:nvPicPr>
        <p:blipFill>
          <a:blip r:embed="rId3"/>
          <a:stretch/>
        </p:blipFill>
        <p:spPr>
          <a:xfrm>
            <a:off x="9092880" y="6185520"/>
            <a:ext cx="2894760" cy="452880"/>
          </a:xfrm>
          <a:prstGeom prst="rect">
            <a:avLst/>
          </a:prstGeom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700650" y="682923"/>
            <a:ext cx="2673171" cy="92333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i Baiti" panose="03000500000000000000" pitchFamily="66" charset="0"/>
              </a:rPr>
              <a:t>Bossen</a:t>
            </a:r>
            <a:endParaRPr lang="nl-NL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icrosoft Yi Baiti" panose="03000500000000000000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42"/>
          <a:stretch/>
        </p:blipFill>
        <p:spPr>
          <a:xfrm>
            <a:off x="0" y="-94210"/>
            <a:ext cx="12192000" cy="69522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957407">
            <a:off x="7863485" y="5831576"/>
            <a:ext cx="4019819" cy="707886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ea typeface="Microsoft Yi Baiti" panose="03000500000000000000" pitchFamily="66" charset="0"/>
              </a:rPr>
              <a:t>Wat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ea typeface="Microsoft Yi Baiti" panose="03000500000000000000" pitchFamily="66" charset="0"/>
              </a:rPr>
              <a:t>zie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ea typeface="Microsoft Yi Baiti" panose="03000500000000000000" pitchFamily="66" charset="0"/>
              </a:rPr>
              <a:t> je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ea typeface="Microsoft Yi Baiti" panose="03000500000000000000" pitchFamily="66" charset="0"/>
              </a:rPr>
              <a:t>hier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ea typeface="Microsoft Yi Baiti" panose="03000500000000000000" pitchFamily="66" charset="0"/>
              </a:rPr>
              <a:t>?</a:t>
            </a:r>
            <a:endParaRPr lang="nl-NL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  <a:ea typeface="Microsoft Yi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26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3">
            <a:extLst>
              <a:ext uri="{FF2B5EF4-FFF2-40B4-BE49-F238E27FC236}">
                <a16:creationId xmlns="" xmlns:a16="http://schemas.microsoft.com/office/drawing/2014/main" id="{8BF868F9-31A8-4FE6-8838-2129EC71098E}"/>
              </a:ext>
            </a:extLst>
          </p:cNvPr>
          <p:cNvSpPr/>
          <p:nvPr/>
        </p:nvSpPr>
        <p:spPr>
          <a:xfrm flipH="1">
            <a:off x="-2" y="421731"/>
            <a:ext cx="5829301" cy="875520"/>
          </a:xfrm>
          <a:prstGeom prst="flowChartManualInpu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r">
              <a:lnSpc>
                <a:spcPct val="100000"/>
              </a:lnSpc>
            </a:pP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1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B</a:t>
            </a: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 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ONTBOSSING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2" descr="Image result for earth vect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5" y="621889"/>
            <a:ext cx="551404" cy="55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59" b="42060"/>
          <a:stretch/>
        </p:blipFill>
        <p:spPr>
          <a:xfrm>
            <a:off x="961264" y="2381249"/>
            <a:ext cx="6271873" cy="410772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729374" y="5216182"/>
            <a:ext cx="1976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Veeteelt</a:t>
            </a:r>
            <a:endParaRPr lang="nl-N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36760" y="6035180"/>
            <a:ext cx="3568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Soja = veevoer in Nederland</a:t>
            </a:r>
            <a:endParaRPr lang="nl-N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pic>
        <p:nvPicPr>
          <p:cNvPr id="19480" name="Picture 24" descr="Image result for soja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185" y="4989497"/>
            <a:ext cx="200025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231" y="3640400"/>
            <a:ext cx="2468135" cy="247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4827246" y="3917035"/>
            <a:ext cx="23189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100" b="1" dirty="0">
              <a:solidFill>
                <a:srgbClr val="B60746"/>
              </a:solidFill>
              <a:latin typeface="HelveticaNeue bold"/>
            </a:endParaRPr>
          </a:p>
        </p:txBody>
      </p:sp>
      <p:sp>
        <p:nvSpPr>
          <p:cNvPr id="44" name="TextBox 43"/>
          <p:cNvSpPr txBox="1"/>
          <p:nvPr/>
        </p:nvSpPr>
        <p:spPr>
          <a:xfrm rot="21447910">
            <a:off x="7805699" y="3716555"/>
            <a:ext cx="4098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A</a:t>
            </a:r>
            <a:r>
              <a:rPr lang="nl-N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ls </a:t>
            </a:r>
            <a:r>
              <a:rPr lang="nl-N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je vlees </a:t>
            </a:r>
            <a:r>
              <a:rPr lang="nl-N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eet, eet je </a:t>
            </a:r>
            <a:r>
              <a:rPr lang="nl-N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misschien wel 8 </a:t>
            </a:r>
            <a:r>
              <a:rPr lang="nl-N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keer </a:t>
            </a:r>
            <a:r>
              <a:rPr lang="nl-N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zoveel in </a:t>
            </a:r>
            <a:r>
              <a:rPr lang="nl-N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plantgewassen! </a:t>
            </a:r>
            <a:endParaRPr lang="nl-N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158562" y="175632"/>
            <a:ext cx="5840037" cy="3256769"/>
            <a:chOff x="6158562" y="175632"/>
            <a:chExt cx="5840037" cy="3256769"/>
          </a:xfrm>
        </p:grpSpPr>
        <p:pic>
          <p:nvPicPr>
            <p:cNvPr id="26" name="Picture 4" descr="Image result for hoeveel soja eet een koe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16" t="261"/>
            <a:stretch/>
          </p:blipFill>
          <p:spPr bwMode="auto">
            <a:xfrm>
              <a:off x="8605157" y="180753"/>
              <a:ext cx="3393442" cy="3248248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/>
            <p:cNvGrpSpPr/>
            <p:nvPr/>
          </p:nvGrpSpPr>
          <p:grpSpPr>
            <a:xfrm>
              <a:off x="6158562" y="175632"/>
              <a:ext cx="2415680" cy="3256769"/>
              <a:chOff x="6158562" y="175632"/>
              <a:chExt cx="2415680" cy="3256769"/>
            </a:xfrm>
          </p:grpSpPr>
          <p:pic>
            <p:nvPicPr>
              <p:cNvPr id="30" name="Picture 4" descr="Image result for hoeveel soja eet een koe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" r="58557"/>
              <a:stretch/>
            </p:blipFill>
            <p:spPr bwMode="auto">
              <a:xfrm>
                <a:off x="6194017" y="175632"/>
                <a:ext cx="2368373" cy="3256769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4" name="Group 13"/>
              <p:cNvGrpSpPr/>
              <p:nvPr/>
            </p:nvGrpSpPr>
            <p:grpSpPr>
              <a:xfrm>
                <a:off x="6158562" y="515718"/>
                <a:ext cx="2415680" cy="2866227"/>
                <a:chOff x="6158562" y="515718"/>
                <a:chExt cx="2415680" cy="2866227"/>
              </a:xfrm>
            </p:grpSpPr>
            <p:sp>
              <p:nvSpPr>
                <p:cNvPr id="4" name="Rectangle 3"/>
                <p:cNvSpPr/>
                <p:nvPr/>
              </p:nvSpPr>
              <p:spPr>
                <a:xfrm>
                  <a:off x="6189810" y="515718"/>
                  <a:ext cx="2361946" cy="465233"/>
                </a:xfrm>
                <a:prstGeom prst="rect">
                  <a:avLst/>
                </a:prstGeom>
                <a:solidFill>
                  <a:srgbClr val="D6D2C9"/>
                </a:solidFill>
                <a:ln>
                  <a:solidFill>
                    <a:srgbClr val="D6D2C9"/>
                  </a:solidFill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b="1" dirty="0"/>
                </a:p>
              </p:txBody>
            </p:sp>
            <p:grpSp>
              <p:nvGrpSpPr>
                <p:cNvPr id="12" name="Group 11"/>
                <p:cNvGrpSpPr/>
                <p:nvPr/>
              </p:nvGrpSpPr>
              <p:grpSpPr>
                <a:xfrm>
                  <a:off x="6158562" y="614256"/>
                  <a:ext cx="2415680" cy="2767689"/>
                  <a:chOff x="6158562" y="614256"/>
                  <a:chExt cx="2415680" cy="2767689"/>
                </a:xfrm>
              </p:grpSpPr>
              <p:sp>
                <p:nvSpPr>
                  <p:cNvPr id="47" name="Rectangle 46"/>
                  <p:cNvSpPr/>
                  <p:nvPr/>
                </p:nvSpPr>
                <p:spPr>
                  <a:xfrm>
                    <a:off x="6158562" y="614256"/>
                    <a:ext cx="2415680" cy="292594"/>
                  </a:xfrm>
                  <a:prstGeom prst="rect">
                    <a:avLst/>
                  </a:prstGeom>
                  <a:solidFill>
                    <a:srgbClr val="E5E0DA"/>
                  </a:solidFill>
                  <a:ln>
                    <a:solidFill>
                      <a:srgbClr val="F5EEE6"/>
                    </a:solidFill>
                  </a:ln>
                  <a:effectLst>
                    <a:softEdge rad="635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grpSp>
                <p:nvGrpSpPr>
                  <p:cNvPr id="11" name="Group 10"/>
                  <p:cNvGrpSpPr/>
                  <p:nvPr/>
                </p:nvGrpSpPr>
                <p:grpSpPr>
                  <a:xfrm>
                    <a:off x="6194608" y="729723"/>
                    <a:ext cx="2379634" cy="2652222"/>
                    <a:chOff x="6194608" y="729723"/>
                    <a:chExt cx="2379634" cy="2652222"/>
                  </a:xfrm>
                </p:grpSpPr>
                <p:grpSp>
                  <p:nvGrpSpPr>
                    <p:cNvPr id="9" name="Group 8"/>
                    <p:cNvGrpSpPr/>
                    <p:nvPr/>
                  </p:nvGrpSpPr>
                  <p:grpSpPr>
                    <a:xfrm>
                      <a:off x="6200444" y="1918869"/>
                      <a:ext cx="2373798" cy="1463076"/>
                      <a:chOff x="6200444" y="1918869"/>
                      <a:chExt cx="2373798" cy="1463076"/>
                    </a:xfrm>
                  </p:grpSpPr>
                  <p:sp>
                    <p:nvSpPr>
                      <p:cNvPr id="31" name="Rectangle 30"/>
                      <p:cNvSpPr/>
                      <p:nvPr/>
                    </p:nvSpPr>
                    <p:spPr>
                      <a:xfrm>
                        <a:off x="6200444" y="1918869"/>
                        <a:ext cx="2361946" cy="1463076"/>
                      </a:xfrm>
                      <a:prstGeom prst="rect">
                        <a:avLst/>
                      </a:prstGeom>
                      <a:solidFill>
                        <a:srgbClr val="F5EEE6"/>
                      </a:solidFill>
                      <a:ln>
                        <a:solidFill>
                          <a:srgbClr val="F5EEE6"/>
                        </a:solidFill>
                      </a:ln>
                      <a:effectLst>
                        <a:softEdge rad="63500"/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nl-NL"/>
                      </a:p>
                    </p:txBody>
                  </p:sp>
                  <p:sp>
                    <p:nvSpPr>
                      <p:cNvPr id="3" name="TextBox 2"/>
                      <p:cNvSpPr txBox="1"/>
                      <p:nvPr/>
                    </p:nvSpPr>
                    <p:spPr>
                      <a:xfrm>
                        <a:off x="6317628" y="2263481"/>
                        <a:ext cx="2256614" cy="95410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nl-NL" sz="1400" b="1" dirty="0" smtClean="0">
                            <a:solidFill>
                              <a:srgbClr val="00B050"/>
                            </a:solidFill>
                            <a:latin typeface="HelveticaNeue bold"/>
                            <a:ea typeface="Verdana" panose="020B0604030504040204" pitchFamily="34" charset="0"/>
                          </a:rPr>
                          <a:t>De dieren eten 50% van alle oogst op de wereld. </a:t>
                        </a:r>
                      </a:p>
                      <a:p>
                        <a:r>
                          <a:rPr lang="nl-NL" sz="1400" b="1" dirty="0" smtClean="0">
                            <a:solidFill>
                              <a:srgbClr val="00B050"/>
                            </a:solidFill>
                            <a:latin typeface="HelveticaNeue bold"/>
                            <a:ea typeface="Verdana" panose="020B0604030504040204" pitchFamily="34" charset="0"/>
                          </a:rPr>
                          <a:t>Er is dus minder eten voor mensen.</a:t>
                        </a:r>
                        <a:endParaRPr lang="nl-NL" sz="1400" b="1" dirty="0">
                          <a:solidFill>
                            <a:srgbClr val="00B050"/>
                          </a:solidFill>
                          <a:latin typeface="HelveticaNeue bold"/>
                          <a:ea typeface="Verdana" panose="020B0604030504040204" pitchFamily="34" charset="0"/>
                        </a:endParaRPr>
                      </a:p>
                    </p:txBody>
                  </p:sp>
                </p:grpSp>
                <p:pic>
                  <p:nvPicPr>
                    <p:cNvPr id="46" name="Picture 4" descr="Image result for hoeveel soja eet een koe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555" t="25780" r="58557" b="29765"/>
                    <a:stretch/>
                  </p:blipFill>
                  <p:spPr bwMode="auto">
                    <a:xfrm>
                      <a:off x="6194608" y="729723"/>
                      <a:ext cx="2368373" cy="1447800"/>
                    </a:xfrm>
                    <a:prstGeom prst="rect">
                      <a:avLst/>
                    </a:prstGeom>
                    <a:noFill/>
                    <a:ln w="28575"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</p:grpSp>
        </p:grpSp>
      </p:grpSp>
      <p:pic>
        <p:nvPicPr>
          <p:cNvPr id="1032" name="Picture 8" descr="Image result for white cow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079" y="3076074"/>
            <a:ext cx="2442432" cy="207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66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/>
      <p:bldP spid="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stomShape 3">
            <a:extLst>
              <a:ext uri="{FF2B5EF4-FFF2-40B4-BE49-F238E27FC236}">
                <a16:creationId xmlns="" xmlns:a16="http://schemas.microsoft.com/office/drawing/2014/main" id="{8BF868F9-31A8-4FE6-8838-2129EC71098E}"/>
              </a:ext>
            </a:extLst>
          </p:cNvPr>
          <p:cNvSpPr/>
          <p:nvPr/>
        </p:nvSpPr>
        <p:spPr>
          <a:xfrm flipH="1">
            <a:off x="-14988" y="532416"/>
            <a:ext cx="3203356" cy="875520"/>
          </a:xfrm>
          <a:prstGeom prst="flowChartManualInpu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r"/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i Baiti" panose="03000500000000000000" pitchFamily="66" charset="0"/>
              </a:rPr>
              <a:t>INHOUD</a:t>
            </a:r>
            <a:endParaRPr lang="nl-NL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icrosoft Yi Baiti" panose="03000500000000000000" pitchFamily="66" charset="0"/>
            </a:endParaRPr>
          </a:p>
        </p:txBody>
      </p:sp>
      <p:sp>
        <p:nvSpPr>
          <p:cNvPr id="37" name="Rectangle 36">
            <a:hlinkClick r:id="rId4" action="ppaction://hlinksldjump"/>
          </p:cNvPr>
          <p:cNvSpPr/>
          <p:nvPr/>
        </p:nvSpPr>
        <p:spPr>
          <a:xfrm>
            <a:off x="3353382" y="3795840"/>
            <a:ext cx="2664549" cy="77731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1A: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Broeikasgassen</a:t>
            </a:r>
            <a:endParaRPr lang="nl-NL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Rectangle 37">
            <a:hlinkClick r:id="rId6" action="ppaction://hlinksldjump"/>
          </p:cNvPr>
          <p:cNvSpPr/>
          <p:nvPr/>
        </p:nvSpPr>
        <p:spPr>
          <a:xfrm>
            <a:off x="3353382" y="4753600"/>
            <a:ext cx="2664549" cy="80217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1B: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Ontbossing</a:t>
            </a:r>
            <a:endParaRPr lang="nl-NL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Rectangle 38">
            <a:hlinkClick r:id="rId7" action="ppaction://hlinksldjump"/>
          </p:cNvPr>
          <p:cNvSpPr/>
          <p:nvPr/>
        </p:nvSpPr>
        <p:spPr>
          <a:xfrm>
            <a:off x="3353382" y="5743165"/>
            <a:ext cx="2664549" cy="80217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1C: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</a:t>
            </a:r>
            <a:endParaRPr lang="nl-NL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Rectangle 32">
            <a:hlinkClick r:id="rId8" action="ppaction://hlinksldjump"/>
          </p:cNvPr>
          <p:cNvSpPr/>
          <p:nvPr/>
        </p:nvSpPr>
        <p:spPr>
          <a:xfrm>
            <a:off x="3353383" y="2587100"/>
            <a:ext cx="2664549" cy="1031575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1:</a:t>
            </a: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invloed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van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vlees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zuivel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op de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aarde</a:t>
            </a:r>
            <a:endParaRPr lang="nl-NL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Rectangle 39">
            <a:hlinkClick r:id="rId10" action="ppaction://hlinksldjump"/>
          </p:cNvPr>
          <p:cNvSpPr/>
          <p:nvPr/>
        </p:nvSpPr>
        <p:spPr>
          <a:xfrm>
            <a:off x="6386913" y="2587100"/>
            <a:ext cx="2664550" cy="1031575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2:</a:t>
            </a: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invloed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van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vlees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zuivel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op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welzijn</a:t>
            </a:r>
            <a:endParaRPr lang="nl-NL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685656" y="2199147"/>
            <a:ext cx="0" cy="375921"/>
          </a:xfrm>
          <a:prstGeom prst="line">
            <a:avLst/>
          </a:prstGeom>
          <a:ln w="38100">
            <a:solidFill>
              <a:srgbClr val="9BC9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629382" y="2211179"/>
            <a:ext cx="0" cy="375921"/>
          </a:xfrm>
          <a:prstGeom prst="line">
            <a:avLst/>
          </a:prstGeom>
          <a:ln w="38100">
            <a:solidFill>
              <a:srgbClr val="9BC9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own Arrow 1"/>
          <p:cNvSpPr/>
          <p:nvPr/>
        </p:nvSpPr>
        <p:spPr>
          <a:xfrm rot="16200000">
            <a:off x="6084979" y="-1099262"/>
            <a:ext cx="340782" cy="6445784"/>
          </a:xfrm>
          <a:prstGeom prst="downArrow">
            <a:avLst/>
          </a:prstGeom>
          <a:solidFill>
            <a:srgbClr val="9BC947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4" name="Rectangle 43">
            <a:hlinkClick r:id="rId11" action="ppaction://hlinksldjump"/>
          </p:cNvPr>
          <p:cNvSpPr/>
          <p:nvPr/>
        </p:nvSpPr>
        <p:spPr>
          <a:xfrm>
            <a:off x="9493251" y="1707250"/>
            <a:ext cx="1928835" cy="1031575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EINDOPDRACHT</a:t>
            </a:r>
            <a:endParaRPr lang="nl-NL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>
            <a:hlinkClick r:id="rId8" action="ppaction://hlinksldjump"/>
          </p:cNvPr>
          <p:cNvSpPr/>
          <p:nvPr/>
        </p:nvSpPr>
        <p:spPr>
          <a:xfrm>
            <a:off x="1114062" y="1707250"/>
            <a:ext cx="1919469" cy="1031575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INTRODUCTIE</a:t>
            </a:r>
            <a:endParaRPr lang="nl-NL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8" name="Picture 4" descr="Image result for koe png"/>
          <p:cNvPicPr>
            <a:picLocks noChangeAspect="1" noChangeArrowheads="1"/>
          </p:cNvPicPr>
          <p:nvPr/>
        </p:nvPicPr>
        <p:blipFill>
          <a:blip r:embed="rId1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713" y="280706"/>
            <a:ext cx="3631382" cy="17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>
            <a:hlinkClick r:id="rId13" action="ppaction://hlinksldjump"/>
          </p:cNvPr>
          <p:cNvSpPr/>
          <p:nvPr/>
        </p:nvSpPr>
        <p:spPr>
          <a:xfrm>
            <a:off x="6386913" y="4753600"/>
            <a:ext cx="2664550" cy="77852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2B: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Onze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ezondheid</a:t>
            </a:r>
            <a:endParaRPr lang="nl-NL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Rectangle 41">
            <a:hlinkClick r:id="rId10" action="ppaction://hlinksldjump"/>
          </p:cNvPr>
          <p:cNvSpPr/>
          <p:nvPr/>
        </p:nvSpPr>
        <p:spPr>
          <a:xfrm>
            <a:off x="6386914" y="3794636"/>
            <a:ext cx="2664549" cy="80217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2A: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Dierenwelzijn</a:t>
            </a:r>
            <a:endParaRPr lang="nl-NL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900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3">
            <a:extLst>
              <a:ext uri="{FF2B5EF4-FFF2-40B4-BE49-F238E27FC236}">
                <a16:creationId xmlns="" xmlns:a16="http://schemas.microsoft.com/office/drawing/2014/main" id="{8BF868F9-31A8-4FE6-8838-2129EC71098E}"/>
              </a:ext>
            </a:extLst>
          </p:cNvPr>
          <p:cNvSpPr/>
          <p:nvPr/>
        </p:nvSpPr>
        <p:spPr>
          <a:xfrm flipH="1">
            <a:off x="-2" y="421731"/>
            <a:ext cx="5829301" cy="875520"/>
          </a:xfrm>
          <a:prstGeom prst="flowChartManualInpu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r">
              <a:lnSpc>
                <a:spcPct val="100000"/>
              </a:lnSpc>
            </a:pP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1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B</a:t>
            </a: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 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ONTBOSSING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Image result for earth vect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5" y="621889"/>
            <a:ext cx="551404" cy="55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2"/>
          <a:stretch/>
        </p:blipFill>
        <p:spPr>
          <a:xfrm>
            <a:off x="6280728" y="1857305"/>
            <a:ext cx="3630155" cy="3560809"/>
          </a:xfrm>
          <a:prstGeom prst="ellipse">
            <a:avLst/>
          </a:prstGeom>
          <a:ln w="3175"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41" t="674" r="20548" b="-674"/>
          <a:stretch/>
        </p:blipFill>
        <p:spPr>
          <a:xfrm>
            <a:off x="1907089" y="1857305"/>
            <a:ext cx="3630155" cy="3572567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2" name="TextBox 51"/>
          <p:cNvSpPr txBox="1"/>
          <p:nvPr/>
        </p:nvSpPr>
        <p:spPr>
          <a:xfrm>
            <a:off x="1794933" y="5429871"/>
            <a:ext cx="647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1</a:t>
            </a:r>
            <a:endParaRPr lang="nl-NL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 bold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696612" y="5404690"/>
            <a:ext cx="522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2 </a:t>
            </a:r>
            <a:endParaRPr lang="nl-NL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 bold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112497" y="5570627"/>
            <a:ext cx="3241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Dieren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verliezen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hun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woning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en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sterven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.</a:t>
            </a:r>
            <a:endParaRPr lang="nl-NL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154931" y="5576036"/>
            <a:ext cx="4229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Klimaatverandering en een stijgende zeespiegel: er zijn minder bomen om de CO2 uitstoot op te nemen.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 rot="502816">
            <a:off x="6889186" y="1176814"/>
            <a:ext cx="5029200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nl-NL" sz="1600" dirty="0" smtClean="0">
                <a:latin typeface="Kristen ITC" panose="03050502040202030202" pitchFamily="66" charset="0"/>
              </a:rPr>
              <a:t>Het WNF heeft gezegd dat de afgelopen 45 jaar het aantal dieren in Zuid-Amerika met 89% is gedaald. Stel dat er op het schoolplein 100 dieren rondliepen dan zijn er nog maar 11 over! </a:t>
            </a:r>
          </a:p>
        </p:txBody>
      </p:sp>
      <p:pic>
        <p:nvPicPr>
          <p:cNvPr id="1038" name="Picture 14" descr="Image result for wnf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79786">
            <a:off x="11426419" y="1876707"/>
            <a:ext cx="419679" cy="41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2" t="1068"/>
          <a:stretch/>
        </p:blipFill>
        <p:spPr>
          <a:xfrm>
            <a:off x="1886696" y="1875477"/>
            <a:ext cx="3664184" cy="3534405"/>
          </a:xfrm>
          <a:prstGeom prst="ellipse">
            <a:avLst/>
          </a:prstGeom>
          <a:ln w="3175"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9" name="TextBox 68"/>
          <p:cNvSpPr txBox="1"/>
          <p:nvPr/>
        </p:nvSpPr>
        <p:spPr>
          <a:xfrm rot="21411006">
            <a:off x="922033" y="1404214"/>
            <a:ext cx="5588382" cy="707886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latin typeface="Kristen ITC" panose="03050502040202030202" pitchFamily="66" charset="0"/>
                <a:ea typeface="Microsoft Yi Baiti" panose="03000500000000000000" pitchFamily="66" charset="0"/>
              </a:rPr>
              <a:t>Wat kunnen 2 gevolgen van ontbossing zijn? Gebruik de plaatjes.</a:t>
            </a:r>
            <a:endParaRPr lang="nl-NL" sz="2000" dirty="0">
              <a:solidFill>
                <a:schemeClr val="bg1"/>
              </a:solidFill>
              <a:latin typeface="Kristen ITC" panose="03050502040202030202" pitchFamily="66" charset="0"/>
              <a:ea typeface="Microsoft Yi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68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5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wa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6"/>
          <a:stretch/>
        </p:blipFill>
        <p:spPr bwMode="auto">
          <a:xfrm>
            <a:off x="0" y="0"/>
            <a:ext cx="12192000" cy="672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stomShape 2">
            <a:extLst>
              <a:ext uri="{FF2B5EF4-FFF2-40B4-BE49-F238E27FC236}">
                <a16:creationId xmlns="" xmlns:a16="http://schemas.microsoft.com/office/drawing/2014/main" id="{3684E5DB-DF50-4B3C-9E35-78485086D353}"/>
              </a:ext>
            </a:extLst>
          </p:cNvPr>
          <p:cNvSpPr/>
          <p:nvPr/>
        </p:nvSpPr>
        <p:spPr>
          <a:xfrm>
            <a:off x="240" y="5974325"/>
            <a:ext cx="12191760" cy="891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" name="CustomShape 4">
            <a:extLst>
              <a:ext uri="{FF2B5EF4-FFF2-40B4-BE49-F238E27FC236}">
                <a16:creationId xmlns="" xmlns:a16="http://schemas.microsoft.com/office/drawing/2014/main" id="{59276FCC-5BC2-4D36-97A4-2B1853F26D14}"/>
              </a:ext>
            </a:extLst>
          </p:cNvPr>
          <p:cNvSpPr/>
          <p:nvPr/>
        </p:nvSpPr>
        <p:spPr>
          <a:xfrm>
            <a:off x="838680" y="6158592"/>
            <a:ext cx="11353320" cy="942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1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A</a:t>
            </a:r>
            <a:r>
              <a:rPr lang="en-US" sz="2800" b="1" strike="noStrike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 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BROEIKASGASSEN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	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1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B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 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ONTBOSSING	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1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C</a:t>
            </a:r>
            <a:r>
              <a:rPr lang="en-US" sz="2800" b="1" strike="noStrik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WATER </a:t>
            </a:r>
            <a:endParaRPr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666749" y="577042"/>
            <a:ext cx="7081587" cy="134700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LEERDOELEN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Je leert het verschil tussen direct en indirect </a:t>
            </a:r>
            <a:r>
              <a:rPr lang="nl-NL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waterverbruik.</a:t>
            </a:r>
            <a:endParaRPr lang="nl-NL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Je leert </a:t>
            </a:r>
            <a:r>
              <a:rPr lang="nl-NL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waarom het eten en drinken van </a:t>
            </a:r>
            <a:r>
              <a:rPr lang="nl-NL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vlees </a:t>
            </a:r>
            <a:r>
              <a:rPr lang="nl-NL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en </a:t>
            </a:r>
            <a:r>
              <a:rPr lang="nl-NL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zuivel </a:t>
            </a:r>
            <a:r>
              <a:rPr lang="nl-NL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zorgt voor </a:t>
            </a:r>
            <a:r>
              <a:rPr lang="nl-NL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een groot indirect </a:t>
            </a:r>
            <a:r>
              <a:rPr lang="nl-NL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waterverbruik.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Je </a:t>
            </a:r>
            <a:r>
              <a:rPr lang="nl-NL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leert </a:t>
            </a:r>
            <a:r>
              <a:rPr lang="nl-NL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over de </a:t>
            </a:r>
            <a:r>
              <a:rPr lang="nl-NL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problemen van een groot indirect </a:t>
            </a:r>
            <a:r>
              <a:rPr lang="nl-NL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waterverbruik. </a:t>
            </a:r>
            <a:endParaRPr lang="nl-NL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94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3">
            <a:extLst>
              <a:ext uri="{FF2B5EF4-FFF2-40B4-BE49-F238E27FC236}">
                <a16:creationId xmlns="" xmlns:a16="http://schemas.microsoft.com/office/drawing/2014/main" id="{8BF868F9-31A8-4FE6-8838-2129EC71098E}"/>
              </a:ext>
            </a:extLst>
          </p:cNvPr>
          <p:cNvSpPr/>
          <p:nvPr/>
        </p:nvSpPr>
        <p:spPr>
          <a:xfrm flipH="1">
            <a:off x="-3" y="421731"/>
            <a:ext cx="4051007" cy="875520"/>
          </a:xfrm>
          <a:prstGeom prst="flowChartManualInpu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r">
              <a:lnSpc>
                <a:spcPct val="100000"/>
              </a:lnSpc>
            </a:pP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1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C</a:t>
            </a: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 WATER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 descr="Image result for earth vect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5" y="621889"/>
            <a:ext cx="551404" cy="55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9">
            <a:extLst>
              <a:ext uri="{FF2B5EF4-FFF2-40B4-BE49-F238E27FC236}">
                <a16:creationId xmlns="" xmlns:a16="http://schemas.microsoft.com/office/drawing/2014/main" id="{BAC8AF45-2965-4360-B46E-3E2578D87FF2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-1412" b="15461"/>
          <a:stretch/>
        </p:blipFill>
        <p:spPr>
          <a:xfrm>
            <a:off x="1631660" y="1604335"/>
            <a:ext cx="4768644" cy="4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Rectangle 8">
            <a:extLst>
              <a:ext uri="{FF2B5EF4-FFF2-40B4-BE49-F238E27FC236}">
                <a16:creationId xmlns="" xmlns:a16="http://schemas.microsoft.com/office/drawing/2014/main" id="{3F88D9BD-8D55-465D-8D5B-29A17767A0E1}"/>
              </a:ext>
            </a:extLst>
          </p:cNvPr>
          <p:cNvSpPr/>
          <p:nvPr/>
        </p:nvSpPr>
        <p:spPr>
          <a:xfrm rot="21582562">
            <a:off x="2091807" y="2795336"/>
            <a:ext cx="363865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nl-NL" b="1" dirty="0" smtClean="0">
                <a:solidFill>
                  <a:srgbClr val="9BC9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Direct waterverbruik:</a:t>
            </a:r>
            <a:br>
              <a:rPr lang="nl-NL" b="1" dirty="0" smtClean="0">
                <a:solidFill>
                  <a:srgbClr val="9BC9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</a:br>
            <a:r>
              <a:rPr lang="nl-NL" dirty="0" smtClean="0">
                <a:solidFill>
                  <a:srgbClr val="9BC947"/>
                </a:solidFill>
                <a:latin typeface="Kristen ITC" panose="03050502040202030202" pitchFamily="66" charset="0"/>
              </a:rPr>
              <a:t>Douchen, koken, wassen, de wc doorspoelen, tanden poetsen, drinken, schoonmaken, handen wassen</a:t>
            </a:r>
            <a:br>
              <a:rPr lang="nl-NL" dirty="0" smtClean="0">
                <a:solidFill>
                  <a:srgbClr val="9BC947"/>
                </a:solidFill>
                <a:latin typeface="Kristen ITC" panose="03050502040202030202" pitchFamily="66" charset="0"/>
              </a:rPr>
            </a:br>
            <a:endParaRPr lang="nl-NL" dirty="0" smtClean="0">
              <a:solidFill>
                <a:srgbClr val="9BC947"/>
              </a:solidFill>
              <a:latin typeface="Kristen ITC" panose="03050502040202030202" pitchFamily="66" charset="0"/>
            </a:endParaRP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9BC9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Indirect </a:t>
            </a:r>
            <a:r>
              <a:rPr lang="en-US" b="1" dirty="0" err="1" smtClean="0">
                <a:solidFill>
                  <a:srgbClr val="9BC9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waterverbruik</a:t>
            </a:r>
            <a:r>
              <a:rPr lang="en-US" b="1" dirty="0" smtClean="0">
                <a:solidFill>
                  <a:srgbClr val="9BC9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:</a:t>
            </a:r>
            <a:r>
              <a:rPr lang="en-US" dirty="0" smtClean="0">
                <a:solidFill>
                  <a:srgbClr val="9BC947"/>
                </a:solidFill>
                <a:latin typeface="Kristen ITC" panose="03050502040202030202" pitchFamily="66" charset="0"/>
              </a:rPr>
              <a:t/>
            </a:r>
            <a:br>
              <a:rPr lang="en-US" dirty="0" smtClean="0">
                <a:solidFill>
                  <a:srgbClr val="9BC947"/>
                </a:solidFill>
                <a:latin typeface="Kristen ITC" panose="03050502040202030202" pitchFamily="66" charset="0"/>
              </a:rPr>
            </a:br>
            <a:r>
              <a:rPr lang="en-US" dirty="0" err="1" smtClean="0">
                <a:solidFill>
                  <a:srgbClr val="9BC947"/>
                </a:solidFill>
                <a:latin typeface="Kristen ITC" panose="03050502040202030202" pitchFamily="66" charset="0"/>
              </a:rPr>
              <a:t>Dit</a:t>
            </a:r>
            <a:r>
              <a:rPr lang="en-US" dirty="0" smtClean="0">
                <a:solidFill>
                  <a:srgbClr val="9BC947"/>
                </a:solidFill>
                <a:latin typeface="Kristen ITC" panose="03050502040202030202" pitchFamily="66" charset="0"/>
              </a:rPr>
              <a:t> is water </a:t>
            </a:r>
            <a:r>
              <a:rPr lang="en-US" dirty="0" err="1" smtClean="0">
                <a:solidFill>
                  <a:srgbClr val="9BC947"/>
                </a:solidFill>
                <a:latin typeface="Kristen ITC" panose="03050502040202030202" pitchFamily="66" charset="0"/>
              </a:rPr>
              <a:t>dat</a:t>
            </a:r>
            <a:r>
              <a:rPr lang="en-US" dirty="0" smtClean="0">
                <a:solidFill>
                  <a:srgbClr val="9BC947"/>
                </a:solidFill>
                <a:latin typeface="Kristen ITC" panose="03050502040202030202" pitchFamily="66" charset="0"/>
              </a:rPr>
              <a:t> ‘</a:t>
            </a:r>
            <a:r>
              <a:rPr lang="en-US" dirty="0" err="1" smtClean="0">
                <a:solidFill>
                  <a:srgbClr val="9BC947"/>
                </a:solidFill>
                <a:latin typeface="Kristen ITC" panose="03050502040202030202" pitchFamily="66" charset="0"/>
              </a:rPr>
              <a:t>verstopt</a:t>
            </a:r>
            <a:r>
              <a:rPr lang="en-US" dirty="0" smtClean="0">
                <a:solidFill>
                  <a:srgbClr val="9BC947"/>
                </a:solidFill>
                <a:latin typeface="Kristen ITC" panose="03050502040202030202" pitchFamily="66" charset="0"/>
              </a:rPr>
              <a:t>’ zit in </a:t>
            </a:r>
            <a:r>
              <a:rPr lang="en-US" dirty="0" err="1" smtClean="0">
                <a:solidFill>
                  <a:srgbClr val="9BC947"/>
                </a:solidFill>
                <a:latin typeface="Kristen ITC" panose="03050502040202030202" pitchFamily="66" charset="0"/>
              </a:rPr>
              <a:t>bijvoorbeeld</a:t>
            </a:r>
            <a:r>
              <a:rPr lang="en-US" dirty="0" smtClean="0">
                <a:solidFill>
                  <a:srgbClr val="9BC947"/>
                </a:solidFill>
                <a:latin typeface="Kristen ITC" panose="03050502040202030202" pitchFamily="66" charset="0"/>
              </a:rPr>
              <a:t> je </a:t>
            </a:r>
            <a:r>
              <a:rPr lang="en-US" dirty="0" err="1" smtClean="0">
                <a:solidFill>
                  <a:srgbClr val="9BC947"/>
                </a:solidFill>
                <a:latin typeface="Kristen ITC" panose="03050502040202030202" pitchFamily="66" charset="0"/>
              </a:rPr>
              <a:t>eten</a:t>
            </a:r>
            <a:r>
              <a:rPr lang="en-US" dirty="0">
                <a:solidFill>
                  <a:srgbClr val="9BC947"/>
                </a:solidFill>
                <a:latin typeface="Kristen ITC" panose="03050502040202030202" pitchFamily="66" charset="0"/>
              </a:rPr>
              <a:t>.</a:t>
            </a:r>
            <a:endParaRPr lang="nl-NL" dirty="0" smtClean="0">
              <a:solidFill>
                <a:srgbClr val="9BC94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  <a:p>
            <a:endParaRPr lang="nl-NL" dirty="0" smtClean="0">
              <a:latin typeface="Kristen ITC" panose="03050502040202030202" pitchFamily="66" charset="0"/>
            </a:endParaRPr>
          </a:p>
          <a:p>
            <a:endParaRPr lang="en-US" altLang="nl-NL" dirty="0">
              <a:latin typeface="Calibri" panose="020F0502020204030204" pitchFamily="34" charset="0"/>
            </a:endParaRPr>
          </a:p>
        </p:txBody>
      </p:sp>
      <p:pic>
        <p:nvPicPr>
          <p:cNvPr id="24" name="Picture 2" descr="Image result for waterdruppel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26" y="1297251"/>
            <a:ext cx="1334342" cy="222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 rot="21347319">
            <a:off x="7070212" y="5552273"/>
            <a:ext cx="4593875" cy="338554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ea typeface="Microsoft Yi Baiti" panose="03000500000000000000" pitchFamily="66" charset="0"/>
              </a:rPr>
              <a:t>In 1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ea typeface="Microsoft Yi Baiti" panose="03000500000000000000" pitchFamily="66" charset="0"/>
              </a:rPr>
              <a:t>biefstuk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ea typeface="Microsoft Yi Baiti" panose="03000500000000000000" pitchFamily="66" charset="0"/>
              </a:rPr>
              <a:t> zit 2500 liter water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ea typeface="Microsoft Yi Baiti" panose="03000500000000000000" pitchFamily="66" charset="0"/>
              </a:rPr>
              <a:t>verstopt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ea typeface="Microsoft Yi Baiti" panose="03000500000000000000" pitchFamily="66" charset="0"/>
              </a:rPr>
              <a:t>!</a:t>
            </a:r>
            <a:endParaRPr lang="nl-NL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  <a:ea typeface="Microsoft Yi Baiti" panose="03000500000000000000" pitchFamily="66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856358" y="2787315"/>
            <a:ext cx="4642613" cy="2580619"/>
            <a:chOff x="6856358" y="2787315"/>
            <a:chExt cx="4642613" cy="2580619"/>
          </a:xfrm>
        </p:grpSpPr>
        <p:grpSp>
          <p:nvGrpSpPr>
            <p:cNvPr id="10" name="Group 9"/>
            <p:cNvGrpSpPr/>
            <p:nvPr/>
          </p:nvGrpSpPr>
          <p:grpSpPr>
            <a:xfrm>
              <a:off x="6904399" y="2787315"/>
              <a:ext cx="4594572" cy="2580619"/>
              <a:chOff x="6904399" y="2787315"/>
              <a:chExt cx="4594572" cy="2580619"/>
            </a:xfrm>
          </p:grpSpPr>
          <p:pic>
            <p:nvPicPr>
              <p:cNvPr id="22530" name="Picture 2" descr="Image result for water nodig voor koe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339251">
                <a:off x="6904399" y="2787315"/>
                <a:ext cx="4594572" cy="2580619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8"/>
              <a:srcRect l="6250" t="51112" r="87344" b="36937"/>
              <a:stretch/>
            </p:blipFill>
            <p:spPr>
              <a:xfrm>
                <a:off x="8019972" y="4369283"/>
                <a:ext cx="848149" cy="889522"/>
              </a:xfrm>
              <a:prstGeom prst="rect">
                <a:avLst/>
              </a:prstGeom>
            </p:spPr>
          </p:pic>
          <p:pic>
            <p:nvPicPr>
              <p:cNvPr id="42" name="Picture 2" descr="Image result for water nodig voor koe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266" t="44787" r="59574" b="46174"/>
              <a:stretch/>
            </p:blipFill>
            <p:spPr bwMode="auto">
              <a:xfrm rot="18910987">
                <a:off x="8457226" y="4302431"/>
                <a:ext cx="425626" cy="133703"/>
              </a:xfrm>
              <a:prstGeom prst="rect">
                <a:avLst/>
              </a:prstGeom>
              <a:noFill/>
              <a:ln w="28575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8" name="Picture 4" descr="Related imag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6358" y="2977812"/>
              <a:ext cx="1002757" cy="564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Related imag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3740" y="3274019"/>
              <a:ext cx="734258" cy="413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56" name="Picture 32" descr="Image result for biefstuk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5509">
            <a:off x="11366412" y="5254230"/>
            <a:ext cx="707122" cy="42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C824B590-693B-4F0C-860B-9F7DAC5D89B2}"/>
              </a:ext>
            </a:extLst>
          </p:cNvPr>
          <p:cNvSpPr/>
          <p:nvPr/>
        </p:nvSpPr>
        <p:spPr>
          <a:xfrm>
            <a:off x="2406153" y="2424750"/>
            <a:ext cx="3825213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nl-NL" sz="1600" dirty="0" smtClean="0">
              <a:latin typeface="Kristen ITC" panose="03050502040202030202" pitchFamily="66" charset="0"/>
            </a:endParaRPr>
          </a:p>
          <a:p>
            <a:r>
              <a:rPr lang="nl-NL" altLang="nl-NL" dirty="0" smtClean="0">
                <a:latin typeface="Kristen ITC" panose="03050502040202030202" pitchFamily="66" charset="0"/>
              </a:rPr>
              <a:t>Waar gebruiken wij water voor?</a:t>
            </a:r>
            <a:r>
              <a:rPr lang="nl-NL" altLang="nl-NL" sz="1500" dirty="0" smtClean="0">
                <a:latin typeface="Kristen ITC" panose="03050502040202030202" pitchFamily="66" charset="0"/>
              </a:rPr>
              <a:t/>
            </a:r>
            <a:br>
              <a:rPr lang="nl-NL" altLang="nl-NL" sz="1500" dirty="0" smtClean="0">
                <a:latin typeface="Kristen ITC" panose="03050502040202030202" pitchFamily="66" charset="0"/>
              </a:rPr>
            </a:br>
            <a:r>
              <a:rPr lang="nl-NL" altLang="nl-NL" sz="1500" dirty="0" smtClean="0">
                <a:latin typeface="Kristen ITC" panose="03050502040202030202" pitchFamily="66" charset="0"/>
              </a:rPr>
              <a:t/>
            </a:r>
            <a:br>
              <a:rPr lang="nl-NL" altLang="nl-NL" sz="1500" dirty="0" smtClean="0">
                <a:latin typeface="Kristen ITC" panose="03050502040202030202" pitchFamily="66" charset="0"/>
              </a:rPr>
            </a:br>
            <a:endParaRPr lang="nl-NL" altLang="nl-NL" sz="1500" dirty="0" smtClean="0">
              <a:solidFill>
                <a:srgbClr val="9BC94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  <a:p>
            <a:pPr marL="342900" indent="-342900">
              <a:buFontTx/>
              <a:buAutoNum type="arabicPeriod"/>
            </a:pPr>
            <a:endParaRPr lang="nl-NL" altLang="nl-NL" sz="1500" dirty="0" smtClean="0">
              <a:latin typeface="Kristen ITC" panose="03050502040202030202" pitchFamily="66" charset="0"/>
            </a:endParaRPr>
          </a:p>
          <a:p>
            <a:r>
              <a:rPr lang="nl-NL" altLang="nl-NL" sz="1500" dirty="0" smtClean="0">
                <a:latin typeface="Kristen ITC" panose="03050502040202030202" pitchFamily="66" charset="0"/>
              </a:rPr>
              <a:t/>
            </a:r>
            <a:br>
              <a:rPr lang="nl-NL" altLang="nl-NL" sz="1500" dirty="0" smtClean="0">
                <a:latin typeface="Kristen ITC" panose="03050502040202030202" pitchFamily="66" charset="0"/>
              </a:rPr>
            </a:br>
            <a:r>
              <a:rPr lang="nl-NL" altLang="nl-NL" sz="1500" dirty="0" smtClean="0">
                <a:latin typeface="Kristen ITC" panose="03050502040202030202" pitchFamily="66" charset="0"/>
              </a:rPr>
              <a:t/>
            </a:r>
            <a:br>
              <a:rPr lang="nl-NL" altLang="nl-NL" sz="1500" dirty="0" smtClean="0">
                <a:latin typeface="Kristen ITC" panose="03050502040202030202" pitchFamily="66" charset="0"/>
              </a:rPr>
            </a:br>
            <a:endParaRPr lang="nl-NL" altLang="nl-NL" sz="1500" dirty="0" smtClean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25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9">
            <a:extLst>
              <a:ext uri="{FF2B5EF4-FFF2-40B4-BE49-F238E27FC236}">
                <a16:creationId xmlns="" xmlns:a16="http://schemas.microsoft.com/office/drawing/2014/main" id="{BAC8AF45-2965-4360-B46E-3E2578D87FF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12" b="19836"/>
          <a:stretch/>
        </p:blipFill>
        <p:spPr>
          <a:xfrm rot="21386884">
            <a:off x="7222443" y="965454"/>
            <a:ext cx="4750783" cy="428585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10" descr="Image result for hamburger icon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215" y="2776478"/>
            <a:ext cx="815042" cy="81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Image result for wasmachine icon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424" y="2428152"/>
            <a:ext cx="1103141" cy="110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Related image"/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530" y="2492643"/>
            <a:ext cx="974157" cy="97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 for ICOON DOUCHE"/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047" y="2386277"/>
            <a:ext cx="897043" cy="106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47144" y="1802332"/>
            <a:ext cx="540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 a	   b      c 	     d	       e</a:t>
            </a:r>
            <a:endParaRPr lang="nl-NL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pic>
        <p:nvPicPr>
          <p:cNvPr id="30" name="Picture 2" descr="Image result for ICOON DOUCHE"/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981" y="4552406"/>
            <a:ext cx="897043" cy="106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777769" y="4177991"/>
            <a:ext cx="557367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14 liter          33 liter          51 liter        200 liter     2350 liter </a:t>
            </a:r>
            <a:r>
              <a:rPr lang="en-US" sz="32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	 	       </a:t>
            </a:r>
            <a:endParaRPr lang="nl-NL" sz="32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pic>
        <p:nvPicPr>
          <p:cNvPr id="1026" name="Picture 2" descr="Image result for glas melk png"/>
          <p:cNvPicPr>
            <a:picLocks noChangeAspect="1" noChangeArrowheads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120" y="2698376"/>
            <a:ext cx="788110" cy="78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C824B590-693B-4F0C-860B-9F7DAC5D89B2}"/>
              </a:ext>
            </a:extLst>
          </p:cNvPr>
          <p:cNvSpPr/>
          <p:nvPr/>
        </p:nvSpPr>
        <p:spPr>
          <a:xfrm rot="21378502">
            <a:off x="8010451" y="1731803"/>
            <a:ext cx="3825213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nl-NL" dirty="0" smtClean="0">
              <a:latin typeface="Kristen ITC" panose="03050502040202030202" pitchFamily="66" charset="0"/>
            </a:endParaRPr>
          </a:p>
          <a:p>
            <a:r>
              <a:rPr lang="nl-NL" altLang="nl-NL" dirty="0" smtClean="0">
                <a:latin typeface="Kristen ITC" panose="03050502040202030202" pitchFamily="66" charset="0"/>
              </a:rPr>
              <a:t>Wat verbruikt het minste (directe of indirecte) water? Zet de handelingen in de volgorde van weinig naar veel. </a:t>
            </a:r>
            <a:r>
              <a:rPr lang="nl-NL" altLang="nl-NL" sz="1500" dirty="0" smtClean="0">
                <a:latin typeface="Kristen ITC" panose="03050502040202030202" pitchFamily="66" charset="0"/>
              </a:rPr>
              <a:t/>
            </a:r>
            <a:br>
              <a:rPr lang="nl-NL" altLang="nl-NL" sz="1500" dirty="0" smtClean="0">
                <a:latin typeface="Kristen ITC" panose="03050502040202030202" pitchFamily="66" charset="0"/>
              </a:rPr>
            </a:br>
            <a:endParaRPr lang="nl-NL" altLang="nl-NL" sz="1500" dirty="0" smtClean="0">
              <a:solidFill>
                <a:srgbClr val="9BC94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  <a:p>
            <a:pPr marL="342900" indent="-342900">
              <a:buFontTx/>
              <a:buAutoNum type="arabicPeriod"/>
            </a:pPr>
            <a:endParaRPr lang="nl-NL" altLang="nl-NL" sz="1500" dirty="0" smtClean="0">
              <a:latin typeface="Kristen ITC" panose="03050502040202030202" pitchFamily="66" charset="0"/>
            </a:endParaRPr>
          </a:p>
          <a:p>
            <a:r>
              <a:rPr lang="nl-NL" altLang="nl-NL" sz="1500" dirty="0" smtClean="0">
                <a:latin typeface="Kristen ITC" panose="03050502040202030202" pitchFamily="66" charset="0"/>
              </a:rPr>
              <a:t/>
            </a:r>
            <a:br>
              <a:rPr lang="nl-NL" altLang="nl-NL" sz="1500" dirty="0" smtClean="0">
                <a:latin typeface="Kristen ITC" panose="03050502040202030202" pitchFamily="66" charset="0"/>
              </a:rPr>
            </a:br>
            <a:r>
              <a:rPr lang="nl-NL" altLang="nl-NL" sz="1500" dirty="0" smtClean="0">
                <a:latin typeface="Kristen ITC" panose="03050502040202030202" pitchFamily="66" charset="0"/>
              </a:rPr>
              <a:t/>
            </a:r>
            <a:br>
              <a:rPr lang="nl-NL" altLang="nl-NL" sz="1500" dirty="0" smtClean="0">
                <a:latin typeface="Kristen ITC" panose="03050502040202030202" pitchFamily="66" charset="0"/>
              </a:rPr>
            </a:br>
            <a:endParaRPr lang="nl-NL" altLang="nl-NL" sz="1500" dirty="0" smtClean="0">
              <a:latin typeface="Kristen ITC" panose="03050502040202030202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1382174">
            <a:off x="9523996" y="3729411"/>
            <a:ext cx="539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=</a:t>
            </a:r>
            <a:endParaRPr lang="nl-NL" sz="4400" dirty="0"/>
          </a:p>
        </p:txBody>
      </p:sp>
      <p:sp>
        <p:nvSpPr>
          <p:cNvPr id="3" name="Oval 2"/>
          <p:cNvSpPr/>
          <p:nvPr/>
        </p:nvSpPr>
        <p:spPr>
          <a:xfrm>
            <a:off x="8306286" y="3678990"/>
            <a:ext cx="1182305" cy="109831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4" name="Picture 10" descr="Image result for hamburger icon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3628">
            <a:off x="8809578" y="3946741"/>
            <a:ext cx="577694" cy="57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 rot="21377512">
            <a:off x="8371013" y="4055066"/>
            <a:ext cx="765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1x</a:t>
            </a:r>
            <a:endParaRPr lang="nl-NL" sz="2400" dirty="0"/>
          </a:p>
        </p:txBody>
      </p:sp>
      <p:sp>
        <p:nvSpPr>
          <p:cNvPr id="33" name="Oval 32"/>
          <p:cNvSpPr/>
          <p:nvPr/>
        </p:nvSpPr>
        <p:spPr>
          <a:xfrm>
            <a:off x="10017385" y="3564975"/>
            <a:ext cx="1182305" cy="109831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7" name="Picture 2" descr="Image result for ICOON DOUCH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6911">
            <a:off x="10643939" y="3814613"/>
            <a:ext cx="422513" cy="50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 rot="21377512">
            <a:off x="10039117" y="3920941"/>
            <a:ext cx="765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46x</a:t>
            </a:r>
            <a:endParaRPr lang="nl-NL" sz="2400" dirty="0"/>
          </a:p>
        </p:txBody>
      </p:sp>
      <p:sp>
        <p:nvSpPr>
          <p:cNvPr id="28" name="CustomShape 3">
            <a:extLst>
              <a:ext uri="{FF2B5EF4-FFF2-40B4-BE49-F238E27FC236}">
                <a16:creationId xmlns="" xmlns:a16="http://schemas.microsoft.com/office/drawing/2014/main" id="{8BF868F9-31A8-4FE6-8838-2129EC71098E}"/>
              </a:ext>
            </a:extLst>
          </p:cNvPr>
          <p:cNvSpPr/>
          <p:nvPr/>
        </p:nvSpPr>
        <p:spPr>
          <a:xfrm flipH="1">
            <a:off x="-3" y="421731"/>
            <a:ext cx="4051007" cy="875520"/>
          </a:xfrm>
          <a:prstGeom prst="flowChartManualInpu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r">
              <a:lnSpc>
                <a:spcPct val="100000"/>
              </a:lnSpc>
            </a:pP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1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C</a:t>
            </a: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 WATER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Picture 2" descr="Image result for earth vecto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5" y="621889"/>
            <a:ext cx="551404" cy="55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Image result for wasmachine icon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122" y="4589698"/>
            <a:ext cx="1103141" cy="110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Related image"/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431" y="4660698"/>
            <a:ext cx="974157" cy="97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Image result for glas melk png"/>
          <p:cNvPicPr>
            <a:picLocks noChangeAspect="1" noChangeArrowheads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820" y="4870809"/>
            <a:ext cx="788110" cy="78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0" descr="Image result for hamburger icon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216" y="4937100"/>
            <a:ext cx="815042" cy="81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833449" y="5723496"/>
            <a:ext cx="540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9BC9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1-</a:t>
            </a:r>
            <a:r>
              <a:rPr lang="en-US" sz="2000" dirty="0" smtClean="0">
                <a:solidFill>
                  <a:srgbClr val="9BC9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e</a:t>
            </a:r>
            <a:r>
              <a:rPr lang="en-US" sz="3200" dirty="0" smtClean="0">
                <a:solidFill>
                  <a:srgbClr val="9BC9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	  2-</a:t>
            </a:r>
            <a:r>
              <a:rPr lang="en-US" sz="2000" dirty="0" smtClean="0">
                <a:solidFill>
                  <a:srgbClr val="9BC9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b</a:t>
            </a:r>
            <a:r>
              <a:rPr lang="en-US" sz="3200" dirty="0" smtClean="0">
                <a:solidFill>
                  <a:srgbClr val="9BC9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    3-</a:t>
            </a:r>
            <a:r>
              <a:rPr lang="en-US" sz="2000" dirty="0" smtClean="0">
                <a:solidFill>
                  <a:srgbClr val="9BC9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a</a:t>
            </a:r>
            <a:r>
              <a:rPr lang="en-US" sz="3200" dirty="0" smtClean="0">
                <a:solidFill>
                  <a:srgbClr val="9BC9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    4-</a:t>
            </a:r>
            <a:r>
              <a:rPr lang="en-US" sz="2000" dirty="0" smtClean="0">
                <a:solidFill>
                  <a:srgbClr val="9BC9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c</a:t>
            </a:r>
            <a:r>
              <a:rPr lang="en-US" sz="3200" dirty="0" smtClean="0">
                <a:solidFill>
                  <a:srgbClr val="9BC9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   5-</a:t>
            </a:r>
            <a:r>
              <a:rPr lang="en-US" sz="2000" dirty="0" smtClean="0">
                <a:solidFill>
                  <a:srgbClr val="9BC9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d</a:t>
            </a:r>
            <a:endParaRPr lang="nl-NL" sz="2000" dirty="0">
              <a:solidFill>
                <a:srgbClr val="9BC94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06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8" grpId="0"/>
      <p:bldP spid="3" grpId="0" animBg="1"/>
      <p:bldP spid="35" grpId="0"/>
      <p:bldP spid="33" grpId="0" animBg="1"/>
      <p:bldP spid="36" grpId="0"/>
      <p:bldP spid="4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9">
            <a:extLst>
              <a:ext uri="{FF2B5EF4-FFF2-40B4-BE49-F238E27FC236}">
                <a16:creationId xmlns="" xmlns:a16="http://schemas.microsoft.com/office/drawing/2014/main" id="{BAC8AF45-2965-4360-B46E-3E2578D87FF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-1412" b="32639"/>
          <a:stretch/>
        </p:blipFill>
        <p:spPr>
          <a:xfrm rot="208367">
            <a:off x="7517275" y="2025407"/>
            <a:ext cx="4369076" cy="390166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C824B590-693B-4F0C-860B-9F7DAC5D89B2}"/>
              </a:ext>
            </a:extLst>
          </p:cNvPr>
          <p:cNvSpPr/>
          <p:nvPr/>
        </p:nvSpPr>
        <p:spPr>
          <a:xfrm rot="231439">
            <a:off x="8209115" y="2959284"/>
            <a:ext cx="3825213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nl-NL" sz="1600" dirty="0" smtClean="0">
              <a:latin typeface="Kristen ITC" panose="03050502040202030202" pitchFamily="66" charset="0"/>
            </a:endParaRPr>
          </a:p>
          <a:p>
            <a:r>
              <a:rPr lang="nl-NL" altLang="nl-NL" sz="1600" dirty="0" smtClean="0">
                <a:latin typeface="Kristen ITC" panose="03050502040202030202" pitchFamily="66" charset="0"/>
              </a:rPr>
              <a:t>Waarom is het grote indirecte waterverbruik van vlees en </a:t>
            </a:r>
            <a:br>
              <a:rPr lang="nl-NL" altLang="nl-NL" sz="1600" dirty="0" smtClean="0">
                <a:latin typeface="Kristen ITC" panose="03050502040202030202" pitchFamily="66" charset="0"/>
              </a:rPr>
            </a:br>
            <a:r>
              <a:rPr lang="nl-NL" altLang="nl-NL" sz="1600" dirty="0" smtClean="0">
                <a:latin typeface="Kristen ITC" panose="03050502040202030202" pitchFamily="66" charset="0"/>
              </a:rPr>
              <a:t>zuivel een probleem?</a:t>
            </a:r>
            <a:r>
              <a:rPr lang="nl-NL" altLang="nl-NL" sz="1500" dirty="0" smtClean="0">
                <a:latin typeface="Kristen ITC" panose="03050502040202030202" pitchFamily="66" charset="0"/>
              </a:rPr>
              <a:t/>
            </a:r>
            <a:br>
              <a:rPr lang="nl-NL" altLang="nl-NL" sz="1500" dirty="0" smtClean="0">
                <a:latin typeface="Kristen ITC" panose="03050502040202030202" pitchFamily="66" charset="0"/>
              </a:rPr>
            </a:br>
            <a:r>
              <a:rPr lang="nl-NL" altLang="nl-NL" sz="1500" dirty="0" smtClean="0">
                <a:latin typeface="Kristen ITC" panose="03050502040202030202" pitchFamily="66" charset="0"/>
              </a:rPr>
              <a:t/>
            </a:r>
            <a:br>
              <a:rPr lang="nl-NL" altLang="nl-NL" sz="1500" dirty="0" smtClean="0">
                <a:latin typeface="Kristen ITC" panose="03050502040202030202" pitchFamily="66" charset="0"/>
              </a:rPr>
            </a:br>
            <a:endParaRPr lang="nl-NL" altLang="nl-NL" sz="1500" dirty="0" smtClean="0">
              <a:solidFill>
                <a:srgbClr val="9BC94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  <a:p>
            <a:pPr marL="342900" indent="-342900">
              <a:buFontTx/>
              <a:buAutoNum type="arabicPeriod"/>
            </a:pPr>
            <a:endParaRPr lang="nl-NL" altLang="nl-NL" sz="1500" dirty="0" smtClean="0">
              <a:latin typeface="Kristen ITC" panose="03050502040202030202" pitchFamily="66" charset="0"/>
            </a:endParaRPr>
          </a:p>
          <a:p>
            <a:r>
              <a:rPr lang="nl-NL" altLang="nl-NL" sz="1500" dirty="0" smtClean="0">
                <a:latin typeface="Kristen ITC" panose="03050502040202030202" pitchFamily="66" charset="0"/>
              </a:rPr>
              <a:t/>
            </a:r>
            <a:br>
              <a:rPr lang="nl-NL" altLang="nl-NL" sz="1500" dirty="0" smtClean="0">
                <a:latin typeface="Kristen ITC" panose="03050502040202030202" pitchFamily="66" charset="0"/>
              </a:rPr>
            </a:br>
            <a:r>
              <a:rPr lang="nl-NL" altLang="nl-NL" sz="1500" dirty="0" smtClean="0">
                <a:latin typeface="Kristen ITC" panose="03050502040202030202" pitchFamily="66" charset="0"/>
              </a:rPr>
              <a:t/>
            </a:r>
            <a:br>
              <a:rPr lang="nl-NL" altLang="nl-NL" sz="1500" dirty="0" smtClean="0">
                <a:latin typeface="Kristen ITC" panose="03050502040202030202" pitchFamily="66" charset="0"/>
              </a:rPr>
            </a:br>
            <a:endParaRPr lang="nl-NL" altLang="nl-NL" sz="1500" dirty="0" smtClean="0">
              <a:latin typeface="Kristen ITC" panose="03050502040202030202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C824B590-693B-4F0C-860B-9F7DAC5D89B2}"/>
              </a:ext>
            </a:extLst>
          </p:cNvPr>
          <p:cNvSpPr/>
          <p:nvPr/>
        </p:nvSpPr>
        <p:spPr>
          <a:xfrm rot="167240">
            <a:off x="8189913" y="3603347"/>
            <a:ext cx="3570416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nl-NL" dirty="0" smtClean="0">
              <a:latin typeface="Kristen ITC" panose="03050502040202030202" pitchFamily="66" charset="0"/>
            </a:endParaRPr>
          </a:p>
          <a:p>
            <a:pPr lvl="0">
              <a:defRPr/>
            </a:pPr>
            <a:r>
              <a:rPr lang="nl-NL" altLang="nl-NL" sz="1500" dirty="0" smtClean="0">
                <a:latin typeface="Kristen ITC" panose="03050502040202030202" pitchFamily="66" charset="0"/>
              </a:rPr>
              <a:t/>
            </a:r>
            <a:br>
              <a:rPr lang="nl-NL" altLang="nl-NL" sz="1500" dirty="0" smtClean="0">
                <a:latin typeface="Kristen ITC" panose="03050502040202030202" pitchFamily="66" charset="0"/>
              </a:rPr>
            </a:br>
            <a:r>
              <a:rPr lang="nl-NL" altLang="nl-NL" sz="1600" dirty="0">
                <a:solidFill>
                  <a:srgbClr val="9BC947"/>
                </a:solidFill>
                <a:latin typeface="Kristen ITC" panose="03050502040202030202" pitchFamily="66" charset="0"/>
              </a:rPr>
              <a:t>Andere landen kunnen meer last krijgen </a:t>
            </a:r>
            <a:r>
              <a:rPr lang="nl-NL" altLang="nl-NL" sz="1600" dirty="0" smtClean="0">
                <a:solidFill>
                  <a:srgbClr val="9BC947"/>
                </a:solidFill>
                <a:latin typeface="Kristen ITC" panose="03050502040202030202" pitchFamily="66" charset="0"/>
              </a:rPr>
              <a:t>van een watertekort </a:t>
            </a:r>
            <a:r>
              <a:rPr lang="nl-NL" altLang="nl-NL" sz="1600" dirty="0">
                <a:solidFill>
                  <a:srgbClr val="9BC947"/>
                </a:solidFill>
                <a:latin typeface="Kristen ITC" panose="03050502040202030202" pitchFamily="66" charset="0"/>
              </a:rPr>
              <a:t>omdat hun water wordt gebruikt om voer te maken dat onze koeien, kippen en varkens eten. 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="" xmlns:a16="http://schemas.microsoft.com/office/drawing/2014/main" id="{3D7D2BB1-72F9-429D-9C6F-E24FA0EF560E}"/>
              </a:ext>
            </a:extLst>
          </p:cNvPr>
          <p:cNvSpPr txBox="1"/>
          <p:nvPr/>
        </p:nvSpPr>
        <p:spPr>
          <a:xfrm rot="21400958">
            <a:off x="7378698" y="762035"/>
            <a:ext cx="3817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aseline="30000" dirty="0">
                <a:solidFill>
                  <a:schemeClr val="bg1"/>
                </a:solidFill>
                <a:latin typeface="Kristen ITC" panose="03050502040202030202" pitchFamily="66" charset="0"/>
                <a:cs typeface="Arial" panose="020B0604020202020204" pitchFamily="34" charset="0"/>
              </a:rPr>
              <a:t>Bekijk het </a:t>
            </a:r>
            <a:r>
              <a:rPr lang="nl-NL" sz="2800" baseline="30000" dirty="0" smtClean="0">
                <a:solidFill>
                  <a:schemeClr val="bg1"/>
                </a:solidFill>
                <a:latin typeface="Kristen ITC" panose="03050502040202030202" pitchFamily="66" charset="0"/>
                <a:cs typeface="Arial" panose="020B0604020202020204" pitchFamily="34" charset="0"/>
              </a:rPr>
              <a:t>filmpje. </a:t>
            </a:r>
            <a:endParaRPr lang="nl-NL" sz="2800" b="1" u="sng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12" name="Arc 15">
            <a:extLst>
              <a:ext uri="{FF2B5EF4-FFF2-40B4-BE49-F238E27FC236}">
                <a16:creationId xmlns="" xmlns:a16="http://schemas.microsoft.com/office/drawing/2014/main" id="{39732BBE-17F3-48F5-8C65-81F4CD28C23B}"/>
              </a:ext>
            </a:extLst>
          </p:cNvPr>
          <p:cNvSpPr/>
          <p:nvPr/>
        </p:nvSpPr>
        <p:spPr>
          <a:xfrm rot="3063607" flipH="1">
            <a:off x="6894001" y="978317"/>
            <a:ext cx="503541" cy="1130720"/>
          </a:xfrm>
          <a:prstGeom prst="arc">
            <a:avLst>
              <a:gd name="adj1" fmla="val 17689364"/>
              <a:gd name="adj2" fmla="val 3959276"/>
            </a:avLst>
          </a:prstGeom>
          <a:noFill/>
          <a:ln w="38100">
            <a:solidFill>
              <a:srgbClr val="9BC947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qf3qTAWO3ho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35556" y="1862532"/>
            <a:ext cx="6813142" cy="383239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2050" name="Picture 2" descr="Image result for waterput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546" y="4452015"/>
            <a:ext cx="1971365" cy="213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stomShape 3">
            <a:extLst>
              <a:ext uri="{FF2B5EF4-FFF2-40B4-BE49-F238E27FC236}">
                <a16:creationId xmlns="" xmlns:a16="http://schemas.microsoft.com/office/drawing/2014/main" id="{8BF868F9-31A8-4FE6-8838-2129EC71098E}"/>
              </a:ext>
            </a:extLst>
          </p:cNvPr>
          <p:cNvSpPr/>
          <p:nvPr/>
        </p:nvSpPr>
        <p:spPr>
          <a:xfrm flipH="1">
            <a:off x="-3" y="421731"/>
            <a:ext cx="4051007" cy="875520"/>
          </a:xfrm>
          <a:prstGeom prst="flowChartManualInpu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r">
              <a:lnSpc>
                <a:spcPct val="100000"/>
              </a:lnSpc>
            </a:pP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1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C</a:t>
            </a: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 WATER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2" descr="Image result for earth vecto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5" y="621889"/>
            <a:ext cx="551404" cy="55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08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6" name="Picture 18" descr="Image result for koe en `ki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99"/>
          <a:stretch/>
        </p:blipFill>
        <p:spPr bwMode="auto">
          <a:xfrm>
            <a:off x="240" y="0"/>
            <a:ext cx="12191760" cy="599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stomShape 2">
            <a:extLst>
              <a:ext uri="{FF2B5EF4-FFF2-40B4-BE49-F238E27FC236}">
                <a16:creationId xmlns="" xmlns:a16="http://schemas.microsoft.com/office/drawing/2014/main" id="{3684E5DB-DF50-4B3C-9E35-78485086D353}"/>
              </a:ext>
            </a:extLst>
          </p:cNvPr>
          <p:cNvSpPr/>
          <p:nvPr/>
        </p:nvSpPr>
        <p:spPr>
          <a:xfrm>
            <a:off x="240" y="5998388"/>
            <a:ext cx="12191760" cy="891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" name="CustomShape 4">
            <a:extLst>
              <a:ext uri="{FF2B5EF4-FFF2-40B4-BE49-F238E27FC236}">
                <a16:creationId xmlns="" xmlns:a16="http://schemas.microsoft.com/office/drawing/2014/main" id="{59276FCC-5BC2-4D36-97A4-2B1853F26D14}"/>
              </a:ext>
            </a:extLst>
          </p:cNvPr>
          <p:cNvSpPr/>
          <p:nvPr/>
        </p:nvSpPr>
        <p:spPr>
          <a:xfrm>
            <a:off x="1529252" y="6149611"/>
            <a:ext cx="10053148" cy="942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2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A</a:t>
            </a:r>
            <a:r>
              <a:rPr lang="en-US" sz="2800" b="1" strike="noStrik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DIERENWELZIJN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	 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        	        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2B ONZE GEZONDHEID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HelveticaNeue bold"/>
              </a:rPr>
              <a:t>	</a:t>
            </a:r>
            <a:r>
              <a:rPr lang="en-US" sz="2000" b="1" dirty="0">
                <a:solidFill>
                  <a:srgbClr val="FFFFFF"/>
                </a:solidFill>
                <a:latin typeface="HelveticaNeue bold"/>
              </a:rPr>
              <a:t>	</a:t>
            </a:r>
            <a:endParaRPr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ustomShape 3">
            <a:extLst>
              <a:ext uri="{FF2B5EF4-FFF2-40B4-BE49-F238E27FC236}">
                <a16:creationId xmlns="" xmlns:a16="http://schemas.microsoft.com/office/drawing/2014/main" id="{8BF868F9-31A8-4FE6-8838-2129EC71098E}"/>
              </a:ext>
            </a:extLst>
          </p:cNvPr>
          <p:cNvSpPr/>
          <p:nvPr/>
        </p:nvSpPr>
        <p:spPr>
          <a:xfrm flipH="1">
            <a:off x="6786002" y="406071"/>
            <a:ext cx="4740247" cy="875520"/>
          </a:xfrm>
          <a:prstGeom prst="flowChartManualInpu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r">
              <a:lnSpc>
                <a:spcPct val="100000"/>
              </a:lnSpc>
            </a:pP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2 WELZIJN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4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13" y="6169494"/>
            <a:ext cx="693490" cy="50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134" y="6083891"/>
            <a:ext cx="594583" cy="63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029" y="544262"/>
            <a:ext cx="594583" cy="63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852" y="636608"/>
            <a:ext cx="693490" cy="50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06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Image result for varken en mens blij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4"/>
          <a:stretch/>
        </p:blipFill>
        <p:spPr bwMode="auto">
          <a:xfrm>
            <a:off x="240" y="-204905"/>
            <a:ext cx="12199781" cy="658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578242" y="4914900"/>
            <a:ext cx="6013058" cy="83229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LEERDOELEN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Je leert het verschil in keurmerken voor </a:t>
            </a:r>
            <a:r>
              <a:rPr lang="nl-NL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dierenwelzijn. </a:t>
            </a:r>
            <a:endParaRPr lang="nl-NL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8" name="CustomShape 2">
            <a:extLst>
              <a:ext uri="{FF2B5EF4-FFF2-40B4-BE49-F238E27FC236}">
                <a16:creationId xmlns="" xmlns:a16="http://schemas.microsoft.com/office/drawing/2014/main" id="{3684E5DB-DF50-4B3C-9E35-78485086D353}"/>
              </a:ext>
            </a:extLst>
          </p:cNvPr>
          <p:cNvSpPr/>
          <p:nvPr/>
        </p:nvSpPr>
        <p:spPr>
          <a:xfrm>
            <a:off x="240" y="5998388"/>
            <a:ext cx="12191760" cy="891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" name="CustomShape 4">
            <a:extLst>
              <a:ext uri="{FF2B5EF4-FFF2-40B4-BE49-F238E27FC236}">
                <a16:creationId xmlns="" xmlns:a16="http://schemas.microsoft.com/office/drawing/2014/main" id="{59276FCC-5BC2-4D36-97A4-2B1853F26D14}"/>
              </a:ext>
            </a:extLst>
          </p:cNvPr>
          <p:cNvSpPr/>
          <p:nvPr/>
        </p:nvSpPr>
        <p:spPr>
          <a:xfrm>
            <a:off x="1529252" y="6149611"/>
            <a:ext cx="10053148" cy="942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2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A</a:t>
            </a:r>
            <a:r>
              <a:rPr lang="en-US" sz="2800" b="1" strike="noStrik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DIERENWELZIJN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	 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        	         2B ONZE GEZONDHEID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HelveticaNeue bold"/>
              </a:rPr>
              <a:t>	</a:t>
            </a:r>
            <a:r>
              <a:rPr lang="en-US" sz="2000" b="1" dirty="0">
                <a:solidFill>
                  <a:srgbClr val="FFFFFF"/>
                </a:solidFill>
                <a:latin typeface="HelveticaNeue bold"/>
              </a:rPr>
              <a:t>	</a:t>
            </a:r>
            <a:endParaRPr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Picture 4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13" y="6169494"/>
            <a:ext cx="693490" cy="50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134" y="6083891"/>
            <a:ext cx="594583" cy="63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08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Related image">
            <a:extLst>
              <a:ext uri="{FF2B5EF4-FFF2-40B4-BE49-F238E27FC236}">
                <a16:creationId xmlns="" xmlns:a16="http://schemas.microsoft.com/office/drawing/2014/main" id="{6F630F2C-8FBF-4164-AF80-7608E6B098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58" t="6847" r="5499" b="454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/>
          <p:cNvPicPr/>
          <p:nvPr/>
        </p:nvPicPr>
        <p:blipFill>
          <a:blip r:embed="rId4"/>
          <a:stretch/>
        </p:blipFill>
        <p:spPr>
          <a:xfrm>
            <a:off x="9092880" y="6185520"/>
            <a:ext cx="2894760" cy="452880"/>
          </a:xfrm>
          <a:prstGeom prst="rect">
            <a:avLst/>
          </a:prstGeom>
          <a:ln>
            <a:noFill/>
          </a:ln>
        </p:spPr>
      </p:pic>
      <p:pic>
        <p:nvPicPr>
          <p:cNvPr id="1026" name="Picture 2" descr="overbezette biggenst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40" y="2308334"/>
            <a:ext cx="6762750" cy="422910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017" y="241738"/>
            <a:ext cx="4262416" cy="6295697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CustomShape 3">
            <a:extLst>
              <a:ext uri="{FF2B5EF4-FFF2-40B4-BE49-F238E27FC236}">
                <a16:creationId xmlns="" xmlns:a16="http://schemas.microsoft.com/office/drawing/2014/main" id="{8BF868F9-31A8-4FE6-8838-2129EC71098E}"/>
              </a:ext>
            </a:extLst>
          </p:cNvPr>
          <p:cNvSpPr/>
          <p:nvPr/>
        </p:nvSpPr>
        <p:spPr>
          <a:xfrm flipH="1">
            <a:off x="3656" y="421731"/>
            <a:ext cx="6652325" cy="875520"/>
          </a:xfrm>
          <a:prstGeom prst="flowChartManualInpu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r">
              <a:lnSpc>
                <a:spcPct val="100000"/>
              </a:lnSpc>
            </a:pP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2A DIERENWELZIJN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4" descr="Related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13" y="668110"/>
            <a:ext cx="693490" cy="50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10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9943" t="5939" r="20229" b="7416"/>
          <a:stretch/>
        </p:blipFill>
        <p:spPr>
          <a:xfrm>
            <a:off x="7036707" y="3254470"/>
            <a:ext cx="4456820" cy="224756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6129" y="3254599"/>
            <a:ext cx="4402922" cy="224756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556129" y="2049517"/>
            <a:ext cx="9937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Kristen ITC" panose="03050502040202030202" pitchFamily="66" charset="0"/>
              </a:rPr>
              <a:t>Bekijk</a:t>
            </a:r>
            <a:r>
              <a:rPr lang="en-US" sz="2800" dirty="0">
                <a:solidFill>
                  <a:schemeClr val="bg1"/>
                </a:solidFill>
                <a:latin typeface="Kristen ITC" panose="03050502040202030202" pitchFamily="66" charset="0"/>
              </a:rPr>
              <a:t> de video’s </a:t>
            </a:r>
            <a:r>
              <a:rPr lang="en-US" sz="2800" dirty="0" err="1">
                <a:solidFill>
                  <a:schemeClr val="bg1"/>
                </a:solidFill>
                <a:latin typeface="Kristen ITC" panose="03050502040202030202" pitchFamily="66" charset="0"/>
              </a:rPr>
              <a:t>en</a:t>
            </a:r>
            <a:r>
              <a:rPr lang="en-US" sz="2800" dirty="0">
                <a:solidFill>
                  <a:schemeClr val="bg1"/>
                </a:solidFill>
                <a:latin typeface="Kristen ITC" panose="03050502040202030202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Kristen ITC" panose="03050502040202030202" pitchFamily="66" charset="0"/>
              </a:rPr>
              <a:t>schrijf</a:t>
            </a:r>
            <a:r>
              <a:rPr lang="en-US" sz="2800" dirty="0">
                <a:solidFill>
                  <a:schemeClr val="bg1"/>
                </a:solidFill>
                <a:latin typeface="Kristen ITC" panose="03050502040202030202" pitchFamily="66" charset="0"/>
              </a:rPr>
              <a:t> op wat de </a:t>
            </a:r>
            <a:r>
              <a:rPr lang="en-US" sz="2800" dirty="0" err="1">
                <a:solidFill>
                  <a:schemeClr val="bg1"/>
                </a:solidFill>
                <a:latin typeface="Kristen ITC" panose="03050502040202030202" pitchFamily="66" charset="0"/>
              </a:rPr>
              <a:t>verschillen</a:t>
            </a:r>
            <a:r>
              <a:rPr lang="en-US" sz="2800" dirty="0">
                <a:solidFill>
                  <a:schemeClr val="bg1"/>
                </a:solidFill>
                <a:latin typeface="Kristen ITC" panose="03050502040202030202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Kristen ITC" panose="03050502040202030202" pitchFamily="66" charset="0"/>
              </a:rPr>
              <a:t>zijn</a:t>
            </a:r>
            <a:r>
              <a:rPr lang="en-US" sz="2800" dirty="0">
                <a:solidFill>
                  <a:schemeClr val="bg1"/>
                </a:solidFill>
                <a:latin typeface="Kristen ITC" panose="03050502040202030202" pitchFamily="66" charset="0"/>
              </a:rPr>
              <a:t>.</a:t>
            </a:r>
            <a:endParaRPr lang="nl-NL" sz="28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7" name="CustomShape 3">
            <a:extLst>
              <a:ext uri="{FF2B5EF4-FFF2-40B4-BE49-F238E27FC236}">
                <a16:creationId xmlns="" xmlns:a16="http://schemas.microsoft.com/office/drawing/2014/main" id="{8BF868F9-31A8-4FE6-8838-2129EC71098E}"/>
              </a:ext>
            </a:extLst>
          </p:cNvPr>
          <p:cNvSpPr/>
          <p:nvPr/>
        </p:nvSpPr>
        <p:spPr>
          <a:xfrm flipH="1">
            <a:off x="3656" y="421731"/>
            <a:ext cx="6652325" cy="875520"/>
          </a:xfrm>
          <a:prstGeom prst="flowChartManualInpu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r">
              <a:lnSpc>
                <a:spcPct val="100000"/>
              </a:lnSpc>
            </a:pP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2A DIERENWELZIJN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4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13" y="668110"/>
            <a:ext cx="693490" cy="50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82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ndFh2E03kQo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2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xLlJFPL5OU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38463" y="461712"/>
            <a:ext cx="10515600" cy="591502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5971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neNOprb5Tqk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8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9943" t="5939" r="20229" b="7416"/>
          <a:stretch/>
        </p:blipFill>
        <p:spPr>
          <a:xfrm>
            <a:off x="7036707" y="3254470"/>
            <a:ext cx="4456820" cy="224756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6129" y="3254599"/>
            <a:ext cx="4402922" cy="224756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556129" y="2049517"/>
            <a:ext cx="9937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Wat </a:t>
            </a:r>
            <a:r>
              <a:rPr lang="en-US" sz="2800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zijn</a:t>
            </a:r>
            <a:r>
              <a:rPr lang="en-US" sz="28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 de </a:t>
            </a:r>
            <a:r>
              <a:rPr lang="en-US" sz="2800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verschillen</a:t>
            </a:r>
            <a:r>
              <a:rPr lang="en-US" sz="2800" dirty="0">
                <a:solidFill>
                  <a:schemeClr val="bg1"/>
                </a:solidFill>
                <a:latin typeface="Kristen ITC" panose="03050502040202030202" pitchFamily="66" charset="0"/>
              </a:rPr>
              <a:t>?</a:t>
            </a:r>
            <a:endParaRPr lang="nl-NL" sz="28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7" name="CustomShape 3">
            <a:extLst>
              <a:ext uri="{FF2B5EF4-FFF2-40B4-BE49-F238E27FC236}">
                <a16:creationId xmlns="" xmlns:a16="http://schemas.microsoft.com/office/drawing/2014/main" id="{8BF868F9-31A8-4FE6-8838-2129EC71098E}"/>
              </a:ext>
            </a:extLst>
          </p:cNvPr>
          <p:cNvSpPr/>
          <p:nvPr/>
        </p:nvSpPr>
        <p:spPr>
          <a:xfrm flipH="1">
            <a:off x="3656" y="421731"/>
            <a:ext cx="6652325" cy="875520"/>
          </a:xfrm>
          <a:prstGeom prst="flowChartManualInpu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r">
              <a:lnSpc>
                <a:spcPct val="100000"/>
              </a:lnSpc>
            </a:pP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2A DIERENWELZIJN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4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13" y="668110"/>
            <a:ext cx="693490" cy="50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63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Image result for bio keurme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881" y="5021569"/>
            <a:ext cx="1973417" cy="132219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mage result for keurmerken biologis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89" y="5018940"/>
            <a:ext cx="1353540" cy="1353541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keurmerken biologisc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220" y="5018940"/>
            <a:ext cx="2960231" cy="1403643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Arrow Connector 24"/>
          <p:cNvCxnSpPr/>
          <p:nvPr/>
        </p:nvCxnSpPr>
        <p:spPr>
          <a:xfrm flipH="1">
            <a:off x="4011969" y="4077625"/>
            <a:ext cx="842329" cy="94131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100549" y="4077625"/>
            <a:ext cx="13648" cy="94131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510220" y="4077624"/>
            <a:ext cx="842329" cy="94131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19943" t="5939" r="20229" b="7416"/>
          <a:stretch/>
        </p:blipFill>
        <p:spPr>
          <a:xfrm>
            <a:off x="3867590" y="1830059"/>
            <a:ext cx="4456820" cy="224756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2" name="CustomShape 3">
            <a:extLst>
              <a:ext uri="{FF2B5EF4-FFF2-40B4-BE49-F238E27FC236}">
                <a16:creationId xmlns="" xmlns:a16="http://schemas.microsoft.com/office/drawing/2014/main" id="{8BF868F9-31A8-4FE6-8838-2129EC71098E}"/>
              </a:ext>
            </a:extLst>
          </p:cNvPr>
          <p:cNvSpPr/>
          <p:nvPr/>
        </p:nvSpPr>
        <p:spPr>
          <a:xfrm flipH="1">
            <a:off x="3656" y="421731"/>
            <a:ext cx="6652325" cy="875520"/>
          </a:xfrm>
          <a:prstGeom prst="flowChartManualInpu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r">
              <a:lnSpc>
                <a:spcPct val="100000"/>
              </a:lnSpc>
            </a:pP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2A DIERENWELZIJN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4" descr="Related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13" y="668110"/>
            <a:ext cx="693490" cy="50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92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 result for heal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" y="0"/>
            <a:ext cx="12191760" cy="686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5596759" y="413539"/>
            <a:ext cx="5966591" cy="135219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LEERDOELEN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Je </a:t>
            </a:r>
            <a:r>
              <a:rPr lang="nl-NL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leert over de </a:t>
            </a:r>
            <a:r>
              <a:rPr lang="nl-NL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Schijf van Vijf.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Je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leert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over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verschillende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diëten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Je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leert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over de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vervanging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van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vlees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en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zuivel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.</a:t>
            </a:r>
            <a:endParaRPr lang="nl-NL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8" name="CustomShape 2">
            <a:extLst>
              <a:ext uri="{FF2B5EF4-FFF2-40B4-BE49-F238E27FC236}">
                <a16:creationId xmlns="" xmlns:a16="http://schemas.microsoft.com/office/drawing/2014/main" id="{3684E5DB-DF50-4B3C-9E35-78485086D353}"/>
              </a:ext>
            </a:extLst>
          </p:cNvPr>
          <p:cNvSpPr/>
          <p:nvPr/>
        </p:nvSpPr>
        <p:spPr>
          <a:xfrm>
            <a:off x="240" y="5998388"/>
            <a:ext cx="12191760" cy="891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" name="CustomShape 4">
            <a:extLst>
              <a:ext uri="{FF2B5EF4-FFF2-40B4-BE49-F238E27FC236}">
                <a16:creationId xmlns="" xmlns:a16="http://schemas.microsoft.com/office/drawing/2014/main" id="{59276FCC-5BC2-4D36-97A4-2B1853F26D14}"/>
              </a:ext>
            </a:extLst>
          </p:cNvPr>
          <p:cNvSpPr/>
          <p:nvPr/>
        </p:nvSpPr>
        <p:spPr>
          <a:xfrm>
            <a:off x="1529252" y="6149611"/>
            <a:ext cx="10053148" cy="942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2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A</a:t>
            </a:r>
            <a:r>
              <a:rPr lang="en-US" sz="2800" b="1" strike="noStrike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 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DIERENWELZIJN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	 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        	        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2B ONZE GEZONDHEID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HelveticaNeue bold"/>
              </a:rPr>
              <a:t>	</a:t>
            </a:r>
            <a:r>
              <a:rPr lang="en-US" sz="2000" b="1" dirty="0">
                <a:solidFill>
                  <a:srgbClr val="FFFFFF"/>
                </a:solidFill>
                <a:latin typeface="HelveticaNeue bold"/>
              </a:rPr>
              <a:t>	</a:t>
            </a:r>
            <a:endParaRPr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4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13" y="6169494"/>
            <a:ext cx="693490" cy="50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134" y="6083891"/>
            <a:ext cx="594583" cy="63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75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9">
            <a:extLst>
              <a:ext uri="{FF2B5EF4-FFF2-40B4-BE49-F238E27FC236}">
                <a16:creationId xmlns="" xmlns:a16="http://schemas.microsoft.com/office/drawing/2014/main" id="{BAC8AF45-2965-4360-B46E-3E2578D87FF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-1412" b="28762"/>
          <a:stretch/>
        </p:blipFill>
        <p:spPr>
          <a:xfrm>
            <a:off x="1099888" y="2258551"/>
            <a:ext cx="4369076" cy="412620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ustomShape 3">
            <a:extLst>
              <a:ext uri="{FF2B5EF4-FFF2-40B4-BE49-F238E27FC236}">
                <a16:creationId xmlns="" xmlns:a16="http://schemas.microsoft.com/office/drawing/2014/main" id="{8BF868F9-31A8-4FE6-8838-2129EC71098E}"/>
              </a:ext>
            </a:extLst>
          </p:cNvPr>
          <p:cNvSpPr/>
          <p:nvPr/>
        </p:nvSpPr>
        <p:spPr>
          <a:xfrm flipH="1">
            <a:off x="3654" y="421731"/>
            <a:ext cx="7552177" cy="875520"/>
          </a:xfrm>
          <a:prstGeom prst="flowChartManualInpu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r">
              <a:lnSpc>
                <a:spcPct val="100000"/>
              </a:lnSpc>
            </a:pP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2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B</a:t>
            </a: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 ONZE GEZONDHEID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11" y="573663"/>
            <a:ext cx="594583" cy="63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rc 15">
            <a:extLst>
              <a:ext uri="{FF2B5EF4-FFF2-40B4-BE49-F238E27FC236}">
                <a16:creationId xmlns="" xmlns:a16="http://schemas.microsoft.com/office/drawing/2014/main" id="{39732BBE-17F3-48F5-8C65-81F4CD28C23B}"/>
              </a:ext>
            </a:extLst>
          </p:cNvPr>
          <p:cNvSpPr/>
          <p:nvPr/>
        </p:nvSpPr>
        <p:spPr>
          <a:xfrm rot="3063607" flipH="1">
            <a:off x="8161488" y="965546"/>
            <a:ext cx="503541" cy="1130720"/>
          </a:xfrm>
          <a:prstGeom prst="arc">
            <a:avLst>
              <a:gd name="adj1" fmla="val 17689364"/>
              <a:gd name="adj2" fmla="val 3959276"/>
            </a:avLst>
          </a:prstGeom>
          <a:noFill/>
          <a:ln w="38100">
            <a:solidFill>
              <a:srgbClr val="8FCAE7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Picture 9">
            <a:hlinkClick r:id="rId6"/>
          </p:cNvPr>
          <p:cNvPicPr>
            <a:picLocks noChangeAspect="1"/>
          </p:cNvPicPr>
          <p:nvPr/>
        </p:nvPicPr>
        <p:blipFill rotWithShape="1">
          <a:blip r:embed="rId7"/>
          <a:srcRect l="37344" t="38050" r="10000" b="9702"/>
          <a:stretch/>
        </p:blipFill>
        <p:spPr>
          <a:xfrm>
            <a:off x="5670499" y="1794301"/>
            <a:ext cx="6277888" cy="350220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1" name="TextBox 10"/>
          <p:cNvSpPr txBox="1"/>
          <p:nvPr/>
        </p:nvSpPr>
        <p:spPr>
          <a:xfrm rot="21302396">
            <a:off x="8633780" y="573985"/>
            <a:ext cx="5543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Bekijk</a:t>
            </a:r>
            <a:r>
              <a:rPr lang="en-US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 het </a:t>
            </a:r>
            <a:r>
              <a:rPr lang="en-US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filmpje</a:t>
            </a:r>
            <a:r>
              <a:rPr lang="en-US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 ‘</a:t>
            </a:r>
            <a:r>
              <a:rPr lang="en-US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Vegavlees</a:t>
            </a:r>
            <a:r>
              <a:rPr lang="en-US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’</a:t>
            </a:r>
          </a:p>
          <a:p>
            <a:r>
              <a:rPr lang="en-US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(o:00 – 3:11 min).</a:t>
            </a:r>
            <a:endParaRPr lang="nl-NL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="" xmlns:a16="http://schemas.microsoft.com/office/drawing/2014/main" id="{3F88D9BD-8D55-465D-8D5B-29A17767A0E1}"/>
              </a:ext>
            </a:extLst>
          </p:cNvPr>
          <p:cNvSpPr/>
          <p:nvPr/>
        </p:nvSpPr>
        <p:spPr>
          <a:xfrm rot="21582562">
            <a:off x="1783436" y="3412021"/>
            <a:ext cx="38410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 dirty="0" smtClean="0">
                <a:latin typeface="Kristen ITC" panose="03050502040202030202" pitchFamily="66" charset="0"/>
              </a:rPr>
              <a:t>Bekijk het filmpje en </a:t>
            </a:r>
            <a:r>
              <a:rPr lang="nl-NL" sz="1600" dirty="0">
                <a:latin typeface="Kristen ITC" panose="03050502040202030202" pitchFamily="66" charset="0"/>
              </a:rPr>
              <a:t>s</a:t>
            </a:r>
            <a:r>
              <a:rPr lang="nl-NL" sz="1600" dirty="0" smtClean="0">
                <a:latin typeface="Kristen ITC" panose="03050502040202030202" pitchFamily="66" charset="0"/>
              </a:rPr>
              <a:t>chrijf 3 </a:t>
            </a:r>
          </a:p>
          <a:p>
            <a:r>
              <a:rPr lang="nl-NL" sz="1600" dirty="0" smtClean="0">
                <a:latin typeface="Kristen ITC" panose="03050502040202030202" pitchFamily="66" charset="0"/>
              </a:rPr>
              <a:t>dingen op waarvoor je eten nodig hebt.</a:t>
            </a:r>
            <a:endParaRPr lang="nl-NL" sz="1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824B590-693B-4F0C-860B-9F7DAC5D89B2}"/>
              </a:ext>
            </a:extLst>
          </p:cNvPr>
          <p:cNvSpPr/>
          <p:nvPr/>
        </p:nvSpPr>
        <p:spPr>
          <a:xfrm>
            <a:off x="1433723" y="4018074"/>
            <a:ext cx="382521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nl-NL" dirty="0" smtClean="0">
              <a:latin typeface="Kristen ITC" panose="03050502040202030202" pitchFamily="66" charset="0"/>
            </a:endParaRPr>
          </a:p>
          <a:p>
            <a:pPr marL="342900" indent="-342900">
              <a:buFontTx/>
              <a:buAutoNum type="arabicPeriod"/>
            </a:pPr>
            <a:r>
              <a:rPr lang="nl-NL" altLang="nl-NL" sz="1600" dirty="0" smtClean="0">
                <a:solidFill>
                  <a:srgbClr val="9BC947"/>
                </a:solidFill>
                <a:latin typeface="Kristen ITC" panose="03050502040202030202" pitchFamily="66" charset="0"/>
              </a:rPr>
              <a:t>Je krijgt er energie van om bijvoorbeeld te leren, buiten te spelen en te sporten</a:t>
            </a:r>
            <a:br>
              <a:rPr lang="nl-NL" altLang="nl-NL" sz="1600" dirty="0" smtClean="0">
                <a:solidFill>
                  <a:srgbClr val="9BC947"/>
                </a:solidFill>
                <a:latin typeface="Kristen ITC" panose="03050502040202030202" pitchFamily="66" charset="0"/>
              </a:rPr>
            </a:br>
            <a:endParaRPr lang="nl-NL" altLang="nl-NL" sz="1600" dirty="0" smtClean="0">
              <a:solidFill>
                <a:srgbClr val="9BC947"/>
              </a:solidFill>
              <a:latin typeface="Kristen ITC" panose="03050502040202030202" pitchFamily="66" charset="0"/>
            </a:endParaRPr>
          </a:p>
          <a:p>
            <a:pPr marL="342900" indent="-342900">
              <a:buFontTx/>
              <a:buAutoNum type="arabicPeriod"/>
            </a:pPr>
            <a:r>
              <a:rPr lang="nl-NL" altLang="nl-NL" sz="1600" dirty="0" smtClean="0">
                <a:solidFill>
                  <a:srgbClr val="9BC947"/>
                </a:solidFill>
                <a:latin typeface="Kristen ITC" panose="03050502040202030202" pitchFamily="66" charset="0"/>
              </a:rPr>
              <a:t>Om gezond te blijven</a:t>
            </a:r>
            <a:br>
              <a:rPr lang="nl-NL" altLang="nl-NL" sz="1600" dirty="0" smtClean="0">
                <a:solidFill>
                  <a:srgbClr val="9BC947"/>
                </a:solidFill>
                <a:latin typeface="Kristen ITC" panose="03050502040202030202" pitchFamily="66" charset="0"/>
              </a:rPr>
            </a:br>
            <a:endParaRPr lang="nl-NL" altLang="nl-NL" sz="1600" dirty="0" smtClean="0">
              <a:solidFill>
                <a:srgbClr val="9BC947"/>
              </a:solidFill>
              <a:latin typeface="Kristen ITC" panose="03050502040202030202" pitchFamily="66" charset="0"/>
            </a:endParaRPr>
          </a:p>
          <a:p>
            <a:pPr marL="342900" indent="-342900">
              <a:buFontTx/>
              <a:buAutoNum type="arabicPeriod"/>
            </a:pPr>
            <a:r>
              <a:rPr lang="nl-NL" altLang="nl-NL" sz="1600" dirty="0" smtClean="0">
                <a:solidFill>
                  <a:srgbClr val="9BC947"/>
                </a:solidFill>
                <a:latin typeface="Kristen ITC" panose="03050502040202030202" pitchFamily="66" charset="0"/>
              </a:rPr>
              <a:t>Om te groeien</a:t>
            </a:r>
            <a:r>
              <a:rPr lang="nl-NL" altLang="nl-NL" sz="1600" dirty="0" smtClean="0">
                <a:latin typeface="Kristen ITC" panose="03050502040202030202" pitchFamily="66" charset="0"/>
              </a:rPr>
              <a:t/>
            </a:r>
            <a:br>
              <a:rPr lang="nl-NL" altLang="nl-NL" sz="1600" dirty="0" smtClean="0">
                <a:latin typeface="Kristen ITC" panose="03050502040202030202" pitchFamily="66" charset="0"/>
              </a:rPr>
            </a:br>
            <a:r>
              <a:rPr lang="nl-NL" altLang="nl-NL" sz="1600" dirty="0" smtClean="0">
                <a:latin typeface="Kristen ITC" panose="03050502040202030202" pitchFamily="66" charset="0"/>
              </a:rPr>
              <a:t/>
            </a:r>
            <a:br>
              <a:rPr lang="nl-NL" altLang="nl-NL" sz="1600" dirty="0" smtClean="0">
                <a:latin typeface="Kristen ITC" panose="03050502040202030202" pitchFamily="66" charset="0"/>
              </a:rPr>
            </a:br>
            <a:endParaRPr lang="nl-NL" altLang="nl-NL" sz="1600" dirty="0" smtClean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7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dl.boxcloud.com/api/2.0/internal_files/320305349859/versions/337787029491/representations/png_paged_2048x2048/content/1.png?access_token=1!Yi7jkFAGIxyyUFmcd4aO89Dx5B-Y5tuftnLGQHeFIdnEdpWLdAykssReS6OhVuI5u4XYuuXe_Tqb43OWNhne0YH1MBmiceEEDRSbIGyBDk2jv49yc5EvudjHI0i8xnI_jC1mKv3kKzwv1bvzk_BeFYSfqTEF7CXLVoCpfziZGWqtxPEkicI0aHg9XOs-M2cGBZBKTXT9I1CuC7svQjsGV8zDc2Ak9aTYGn1QqVFqnv9nAj9o7XOM6WH3fvAU0KBdHipCtDB2zzh2T8uVe-dh5LtXRbL8akPAFDaBQBJs0hBnTqX7UQBee0PCvNvluoO0SbebQDvmDOg8E_x-e7A4WkRnJcSCgjmgHFoBg9uL0rugHVlIBqY0r9anjg5_WNCRmESnm3Uv_JJnPOazATbG_pEgGEupfO6-bFbFzorSdjAAC25fasNmf47Zuv8Z8TB2nbounL3DlGtkULldbUUJ7I9-WVJps2DgN4TYJTXgCxn0MSzC1Mdzr8PNrfnzHhiGm-6rz2L8wA7OQedu_B9ODU0r6blRHt-YsgU_NtBg1XqISpZ5CcBAdnj3ab3ghG8Nog..&amp;box_client_name=box-content-preview&amp;box_client_version=1.55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1718982"/>
            <a:ext cx="4991100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urved Connector 7"/>
          <p:cNvCxnSpPr/>
          <p:nvPr/>
        </p:nvCxnSpPr>
        <p:spPr>
          <a:xfrm rot="16200000" flipH="1">
            <a:off x="2408693" y="3730734"/>
            <a:ext cx="1441605" cy="789510"/>
          </a:xfrm>
          <a:prstGeom prst="curvedConnector3">
            <a:avLst>
              <a:gd name="adj1" fmla="val 102617"/>
            </a:avLst>
          </a:prstGeom>
          <a:ln w="28575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314450" y="2599070"/>
            <a:ext cx="2471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Koolhydraten</a:t>
            </a:r>
            <a:r>
              <a:rPr lang="en-US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:</a:t>
            </a:r>
          </a:p>
          <a:p>
            <a:r>
              <a:rPr lang="en-US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Nodig</a:t>
            </a:r>
            <a:r>
              <a:rPr lang="en-US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voor</a:t>
            </a:r>
            <a:r>
              <a:rPr lang="en-US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energie</a:t>
            </a:r>
            <a:endParaRPr lang="nl-NL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72106" y="1270567"/>
            <a:ext cx="352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Vitamines</a:t>
            </a:r>
            <a:r>
              <a:rPr lang="en-US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en</a:t>
            </a:r>
            <a:r>
              <a:rPr lang="en-US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mineralen</a:t>
            </a:r>
            <a:r>
              <a:rPr lang="en-US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:</a:t>
            </a:r>
          </a:p>
          <a:p>
            <a:r>
              <a:rPr lang="en-US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Nodig</a:t>
            </a:r>
            <a:r>
              <a:rPr lang="en-US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 om </a:t>
            </a:r>
            <a:r>
              <a:rPr lang="en-US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gezond</a:t>
            </a:r>
            <a:r>
              <a:rPr lang="en-US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te</a:t>
            </a:r>
            <a:r>
              <a:rPr lang="en-US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blijven</a:t>
            </a:r>
            <a:endParaRPr lang="nl-NL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8922" y="5243931"/>
            <a:ext cx="45040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Eiwitten</a:t>
            </a:r>
            <a:r>
              <a:rPr lang="en-US" dirty="0">
                <a:solidFill>
                  <a:schemeClr val="bg1"/>
                </a:solidFill>
                <a:latin typeface="Kristen ITC" panose="03050502040202030202" pitchFamily="66" charset="0"/>
              </a:rPr>
              <a:t> </a:t>
            </a:r>
            <a:endParaRPr lang="en-US" dirty="0" smtClean="0">
              <a:solidFill>
                <a:schemeClr val="bg1"/>
              </a:solidFill>
              <a:latin typeface="Kristen ITC" panose="03050502040202030202" pitchFamily="66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(</a:t>
            </a:r>
            <a:r>
              <a:rPr lang="en-US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plantaardig</a:t>
            </a:r>
            <a:r>
              <a:rPr lang="en-US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en</a:t>
            </a:r>
            <a:r>
              <a:rPr lang="en-US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dierlijk</a:t>
            </a:r>
            <a:r>
              <a:rPr lang="en-US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):</a:t>
            </a:r>
          </a:p>
          <a:p>
            <a:r>
              <a:rPr lang="en-US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Nodig</a:t>
            </a:r>
            <a:r>
              <a:rPr lang="en-US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 om </a:t>
            </a:r>
            <a:r>
              <a:rPr lang="en-US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te</a:t>
            </a:r>
            <a:r>
              <a:rPr lang="en-US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groeien</a:t>
            </a:r>
            <a:endParaRPr lang="en-US" dirty="0" smtClean="0">
              <a:solidFill>
                <a:schemeClr val="bg1"/>
              </a:solidFill>
              <a:latin typeface="Kristen ITC" panose="03050502040202030202" pitchFamily="66" charset="0"/>
            </a:endParaRPr>
          </a:p>
          <a:p>
            <a:endParaRPr lang="en-US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cxnSp>
        <p:nvCxnSpPr>
          <p:cNvPr id="11" name="Curved Connector 10"/>
          <p:cNvCxnSpPr/>
          <p:nvPr/>
        </p:nvCxnSpPr>
        <p:spPr>
          <a:xfrm rot="10800000" flipV="1">
            <a:off x="7637838" y="1571064"/>
            <a:ext cx="954924" cy="720805"/>
          </a:xfrm>
          <a:prstGeom prst="curvedConnector3">
            <a:avLst>
              <a:gd name="adj1" fmla="val 50000"/>
            </a:avLst>
          </a:prstGeom>
          <a:ln w="28575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 rot="10800000" flipV="1">
            <a:off x="7633000" y="5391150"/>
            <a:ext cx="1415750" cy="647028"/>
          </a:xfrm>
          <a:prstGeom prst="curvedConnector3">
            <a:avLst>
              <a:gd name="adj1" fmla="val 50000"/>
            </a:avLst>
          </a:prstGeom>
          <a:ln w="28575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705" y="1348625"/>
            <a:ext cx="3057790" cy="61555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nl-NL" sz="500" dirty="0" smtClean="0">
              <a:latin typeface="Kristen ITC" panose="03050502040202030202" pitchFamily="66" charset="0"/>
            </a:endParaRPr>
          </a:p>
          <a:p>
            <a:r>
              <a:rPr lang="nl-NL" sz="2400" dirty="0" smtClean="0">
                <a:latin typeface="Kristen ITC" panose="03050502040202030202" pitchFamily="66" charset="0"/>
              </a:rPr>
              <a:t>De Schijf van Vijf</a:t>
            </a:r>
          </a:p>
          <a:p>
            <a:endParaRPr lang="nl-NL" sz="500" dirty="0" smtClean="0">
              <a:latin typeface="Kristen ITC" panose="03050502040202030202" pitchFamily="66" charset="0"/>
            </a:endParaRPr>
          </a:p>
        </p:txBody>
      </p:sp>
      <p:sp>
        <p:nvSpPr>
          <p:cNvPr id="12" name="CustomShape 3">
            <a:extLst>
              <a:ext uri="{FF2B5EF4-FFF2-40B4-BE49-F238E27FC236}">
                <a16:creationId xmlns="" xmlns:a16="http://schemas.microsoft.com/office/drawing/2014/main" id="{8BF868F9-31A8-4FE6-8838-2129EC71098E}"/>
              </a:ext>
            </a:extLst>
          </p:cNvPr>
          <p:cNvSpPr/>
          <p:nvPr/>
        </p:nvSpPr>
        <p:spPr>
          <a:xfrm flipH="1">
            <a:off x="3654" y="421731"/>
            <a:ext cx="7552177" cy="875520"/>
          </a:xfrm>
          <a:prstGeom prst="flowChartManualInpu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r">
              <a:lnSpc>
                <a:spcPct val="100000"/>
              </a:lnSpc>
            </a:pP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2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B</a:t>
            </a: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 ONZE GEZONDHEID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15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11" y="573663"/>
            <a:ext cx="594583" cy="63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99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mage result for vlees en zuive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" r="-1" b="54553"/>
          <a:stretch/>
        </p:blipFill>
        <p:spPr bwMode="auto">
          <a:xfrm>
            <a:off x="16494" y="1325825"/>
            <a:ext cx="12159012" cy="555392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6039275" y="2252717"/>
            <a:ext cx="4345614" cy="3027516"/>
          </a:xfrm>
          <a:prstGeom prst="rect">
            <a:avLst/>
          </a:prstGeom>
          <a:solidFill>
            <a:srgbClr val="FFFFFF">
              <a:alpha val="92941"/>
            </a:srgbClr>
          </a:solidFill>
          <a:ln w="28575">
            <a:noFill/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tangle 24"/>
          <p:cNvSpPr/>
          <p:nvPr/>
        </p:nvSpPr>
        <p:spPr>
          <a:xfrm>
            <a:off x="1649640" y="2252716"/>
            <a:ext cx="4345614" cy="3027516"/>
          </a:xfrm>
          <a:prstGeom prst="rect">
            <a:avLst/>
          </a:prstGeom>
          <a:solidFill>
            <a:srgbClr val="FFFFFF">
              <a:alpha val="92941"/>
            </a:srgbClr>
          </a:solidFill>
          <a:ln w="28575">
            <a:noFill/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xtBox 14"/>
          <p:cNvSpPr txBox="1"/>
          <p:nvPr/>
        </p:nvSpPr>
        <p:spPr>
          <a:xfrm>
            <a:off x="1853974" y="2529705"/>
            <a:ext cx="3936945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WAAR OF NIET WAAR?</a:t>
            </a:r>
          </a:p>
          <a:p>
            <a:endParaRPr lang="en-US" sz="1000" b="1" dirty="0" smtClean="0">
              <a:latin typeface="HelveticaNeue bold"/>
            </a:endParaRPr>
          </a:p>
          <a:p>
            <a:r>
              <a:rPr lang="nl-NL" sz="1600" dirty="0" smtClean="0">
                <a:latin typeface="Kristen ITC" panose="03050502040202030202" pitchFamily="66" charset="0"/>
              </a:rPr>
              <a:t>Vlees en zuivel staan in de Schijf van Vijf.</a:t>
            </a: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 bold"/>
            </a:endParaRPr>
          </a:p>
          <a:p>
            <a:r>
              <a:rPr lang="en-US" sz="2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WAAR!</a:t>
            </a:r>
          </a:p>
          <a:p>
            <a:endParaRPr lang="nl-NL" sz="1000" b="1" dirty="0" smtClean="0">
              <a:latin typeface="HelveticaNeue bold"/>
            </a:endParaRPr>
          </a:p>
          <a:p>
            <a:r>
              <a:rPr lang="nl-NL" sz="1600" dirty="0" smtClean="0">
                <a:latin typeface="Kristen ITC" panose="03050502040202030202" pitchFamily="66" charset="0"/>
              </a:rPr>
              <a:t>Vlees en zuivel bevatten eiwitten die het lichaam heel hard nodig heeft.</a:t>
            </a:r>
          </a:p>
          <a:p>
            <a:endParaRPr lang="en-US" dirty="0">
              <a:latin typeface="Kristen ITC" panose="03050502040202030202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44535" y="2494299"/>
            <a:ext cx="408804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WAAR OF NIET WAAR?</a:t>
            </a:r>
          </a:p>
          <a:p>
            <a:endParaRPr lang="en-US" sz="1000" dirty="0">
              <a:latin typeface="Kristen ITC" panose="03050502040202030202" pitchFamily="66" charset="0"/>
            </a:endParaRPr>
          </a:p>
          <a:p>
            <a:r>
              <a:rPr lang="nl-NL" sz="1600" dirty="0" smtClean="0">
                <a:latin typeface="Kristen ITC" panose="03050502040202030202" pitchFamily="66" charset="0"/>
              </a:rPr>
              <a:t>Eiwitten zijn vooral belangrijk om energie van te krijgen (brandstof).</a:t>
            </a:r>
          </a:p>
          <a:p>
            <a:endParaRPr lang="en-US" dirty="0">
              <a:latin typeface="Kristen ITC" panose="03050502040202030202" pitchFamily="66" charset="0"/>
            </a:endParaRPr>
          </a:p>
          <a:p>
            <a:r>
              <a:rPr 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WAAR!</a:t>
            </a:r>
          </a:p>
          <a:p>
            <a:endParaRPr lang="en-US" sz="1000" dirty="0">
              <a:latin typeface="Kristen ITC" panose="03050502040202030202" pitchFamily="66" charset="0"/>
            </a:endParaRPr>
          </a:p>
          <a:p>
            <a:r>
              <a:rPr lang="nl-NL" sz="1600" dirty="0" smtClean="0">
                <a:latin typeface="Kristen ITC" panose="03050502040202030202" pitchFamily="66" charset="0"/>
              </a:rPr>
              <a:t>Eiwitten</a:t>
            </a:r>
            <a:r>
              <a:rPr lang="nl-N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nl-NL" sz="1600" dirty="0" smtClean="0">
                <a:latin typeface="Kristen ITC" panose="03050502040202030202" pitchFamily="66" charset="0"/>
              </a:rPr>
              <a:t>zijn belangrijk om te </a:t>
            </a:r>
            <a:r>
              <a:rPr lang="nl-NL" sz="1600" u="sng" dirty="0" smtClean="0">
                <a:latin typeface="Kristen ITC" panose="03050502040202030202" pitchFamily="66" charset="0"/>
              </a:rPr>
              <a:t>groeien</a:t>
            </a:r>
            <a:r>
              <a:rPr lang="nl-NL" sz="1600" dirty="0" smtClean="0">
                <a:latin typeface="Kristen ITC" panose="03050502040202030202" pitchFamily="66" charset="0"/>
              </a:rPr>
              <a:t> (bouwstof).</a:t>
            </a:r>
            <a:endParaRPr lang="nl-NL" sz="1600" dirty="0">
              <a:latin typeface="Kristen ITC" panose="03050502040202030202" pitchFamily="66" charset="0"/>
            </a:endParaRPr>
          </a:p>
        </p:txBody>
      </p:sp>
      <p:sp>
        <p:nvSpPr>
          <p:cNvPr id="9" name="CustomShape 3">
            <a:extLst>
              <a:ext uri="{FF2B5EF4-FFF2-40B4-BE49-F238E27FC236}">
                <a16:creationId xmlns="" xmlns:a16="http://schemas.microsoft.com/office/drawing/2014/main" id="{8BF868F9-31A8-4FE6-8838-2129EC71098E}"/>
              </a:ext>
            </a:extLst>
          </p:cNvPr>
          <p:cNvSpPr/>
          <p:nvPr/>
        </p:nvSpPr>
        <p:spPr>
          <a:xfrm flipH="1">
            <a:off x="3654" y="421731"/>
            <a:ext cx="7552177" cy="875520"/>
          </a:xfrm>
          <a:prstGeom prst="flowChartManualInpu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r">
              <a:lnSpc>
                <a:spcPct val="100000"/>
              </a:lnSpc>
            </a:pP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2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B</a:t>
            </a: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 ONZE GEZONDHEID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11" y="573663"/>
            <a:ext cx="594583" cy="63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9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06" b="32223"/>
          <a:stretch/>
        </p:blipFill>
        <p:spPr>
          <a:xfrm>
            <a:off x="11180" y="1327441"/>
            <a:ext cx="12148976" cy="552785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6039275" y="2252716"/>
            <a:ext cx="4345614" cy="3718704"/>
          </a:xfrm>
          <a:prstGeom prst="rect">
            <a:avLst/>
          </a:prstGeom>
          <a:solidFill>
            <a:srgbClr val="FFFFFF">
              <a:alpha val="92941"/>
            </a:srgbClr>
          </a:solidFill>
          <a:ln w="28575">
            <a:noFill/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Rectangle 18"/>
          <p:cNvSpPr/>
          <p:nvPr/>
        </p:nvSpPr>
        <p:spPr>
          <a:xfrm>
            <a:off x="1649640" y="2252715"/>
            <a:ext cx="4345614" cy="3718704"/>
          </a:xfrm>
          <a:prstGeom prst="rect">
            <a:avLst/>
          </a:prstGeom>
          <a:solidFill>
            <a:srgbClr val="FFFFFF">
              <a:alpha val="92941"/>
            </a:srgbClr>
          </a:solidFill>
          <a:ln w="28575">
            <a:noFill/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xtBox 12"/>
          <p:cNvSpPr txBox="1"/>
          <p:nvPr/>
        </p:nvSpPr>
        <p:spPr>
          <a:xfrm>
            <a:off x="1853974" y="2529705"/>
            <a:ext cx="393694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WAAR OF NIET WAAR?</a:t>
            </a:r>
          </a:p>
          <a:p>
            <a:endParaRPr lang="en-US" sz="1000" b="1" dirty="0" smtClean="0">
              <a:latin typeface="HelveticaNeue bold"/>
            </a:endParaRPr>
          </a:p>
          <a:p>
            <a:r>
              <a:rPr lang="nl-NL" sz="1600" dirty="0" smtClean="0">
                <a:latin typeface="Kristen ITC" panose="03050502040202030202" pitchFamily="66" charset="0"/>
              </a:rPr>
              <a:t>Vlees en zuivel zijn nodig om gezond te blijven.</a:t>
            </a: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 bold"/>
            </a:endParaRPr>
          </a:p>
          <a:p>
            <a:r>
              <a:rPr 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NIET WAAR!</a:t>
            </a:r>
          </a:p>
          <a:p>
            <a:endParaRPr lang="nl-NL" sz="1000" b="1" dirty="0" smtClean="0">
              <a:latin typeface="HelveticaNeue bold"/>
            </a:endParaRPr>
          </a:p>
          <a:p>
            <a:r>
              <a:rPr lang="nl-NL" sz="1600" u="sng" dirty="0" smtClean="0">
                <a:latin typeface="Kristen ITC" panose="03050502040202030202" pitchFamily="66" charset="0"/>
              </a:rPr>
              <a:t>Eiwitten</a:t>
            </a:r>
            <a:r>
              <a:rPr lang="nl-NL" sz="1600" dirty="0" smtClean="0">
                <a:latin typeface="Kristen ITC" panose="03050502040202030202" pitchFamily="66" charset="0"/>
              </a:rPr>
              <a:t> die in vlees en zuivel zitten zijn nodig om gezond te blijven. Deze eiwitten kunnen ook uit planten komen.</a:t>
            </a:r>
          </a:p>
          <a:p>
            <a:endParaRPr lang="en-US" dirty="0">
              <a:latin typeface="Kristen ITC" panose="03050502040202030202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56571" y="2494299"/>
            <a:ext cx="408804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WAAR OF NIET WAAR</a:t>
            </a: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 bold"/>
            </a:endParaRPr>
          </a:p>
          <a:p>
            <a:endParaRPr lang="en-US" sz="1000" dirty="0">
              <a:latin typeface="Kristen ITC" panose="03050502040202030202" pitchFamily="66" charset="0"/>
            </a:endParaRPr>
          </a:p>
          <a:p>
            <a:r>
              <a:rPr lang="nl-NL" sz="1600" dirty="0" smtClean="0">
                <a:latin typeface="Kristen ITC" panose="03050502040202030202" pitchFamily="66" charset="0"/>
              </a:rPr>
              <a:t>Het eten van minder vlees en meer groente en fruit is gezond.</a:t>
            </a:r>
          </a:p>
          <a:p>
            <a:endParaRPr lang="en-US" dirty="0">
              <a:latin typeface="Kristen ITC" panose="03050502040202030202" pitchFamily="66" charset="0"/>
            </a:endParaRPr>
          </a:p>
          <a:p>
            <a:r>
              <a:rPr lang="en-US" sz="2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WAAR!</a:t>
            </a:r>
          </a:p>
          <a:p>
            <a:endParaRPr lang="en-US" sz="1000" dirty="0">
              <a:latin typeface="Kristen ITC" panose="03050502040202030202" pitchFamily="66" charset="0"/>
            </a:endParaRPr>
          </a:p>
          <a:p>
            <a:r>
              <a:rPr lang="nl-NL" sz="1600" dirty="0" smtClean="0">
                <a:latin typeface="Kristen ITC" panose="03050502040202030202" pitchFamily="66" charset="0"/>
              </a:rPr>
              <a:t>Het eten van veel vlees zorgt ervoor </a:t>
            </a:r>
            <a:r>
              <a:rPr lang="en-US" sz="1600" dirty="0" err="1" smtClean="0">
                <a:latin typeface="Kristen ITC" panose="03050502040202030202" pitchFamily="66" charset="0"/>
              </a:rPr>
              <a:t>dat</a:t>
            </a:r>
            <a:r>
              <a:rPr lang="en-US" sz="1600" dirty="0" smtClean="0">
                <a:latin typeface="Kristen ITC" panose="03050502040202030202" pitchFamily="66" charset="0"/>
              </a:rPr>
              <a:t> je </a:t>
            </a:r>
            <a:r>
              <a:rPr lang="en-US" sz="1600" dirty="0" err="1" smtClean="0">
                <a:latin typeface="Kristen ITC" panose="03050502040202030202" pitchFamily="66" charset="0"/>
              </a:rPr>
              <a:t>naast</a:t>
            </a:r>
            <a:r>
              <a:rPr lang="en-US" sz="1600" dirty="0" smtClean="0">
                <a:latin typeface="Kristen ITC" panose="03050502040202030202" pitchFamily="66" charset="0"/>
              </a:rPr>
              <a:t> </a:t>
            </a:r>
            <a:r>
              <a:rPr lang="en-US" sz="1600" dirty="0" err="1" smtClean="0">
                <a:latin typeface="Kristen ITC" panose="03050502040202030202" pitchFamily="66" charset="0"/>
              </a:rPr>
              <a:t>eiwitten</a:t>
            </a:r>
            <a:r>
              <a:rPr lang="en-US" sz="1600" dirty="0" smtClean="0">
                <a:latin typeface="Kristen ITC" panose="03050502040202030202" pitchFamily="66" charset="0"/>
              </a:rPr>
              <a:t> </a:t>
            </a:r>
            <a:r>
              <a:rPr lang="en-US" sz="1600" dirty="0" err="1" smtClean="0">
                <a:latin typeface="Kristen ITC" panose="03050502040202030202" pitchFamily="66" charset="0"/>
              </a:rPr>
              <a:t>ook</a:t>
            </a:r>
            <a:r>
              <a:rPr lang="en-US" sz="1600" dirty="0" smtClean="0">
                <a:latin typeface="Kristen ITC" panose="03050502040202030202" pitchFamily="66" charset="0"/>
              </a:rPr>
              <a:t> </a:t>
            </a:r>
            <a:r>
              <a:rPr lang="en-US" sz="1600" dirty="0" err="1" smtClean="0">
                <a:latin typeface="Kristen ITC" panose="03050502040202030202" pitchFamily="66" charset="0"/>
              </a:rPr>
              <a:t>veel</a:t>
            </a:r>
            <a:r>
              <a:rPr lang="en-US" sz="1600" dirty="0" smtClean="0">
                <a:latin typeface="Kristen ITC" panose="03050502040202030202" pitchFamily="66" charset="0"/>
              </a:rPr>
              <a:t> </a:t>
            </a:r>
            <a:r>
              <a:rPr lang="en-US" sz="1600" dirty="0" err="1" smtClean="0">
                <a:latin typeface="Kristen ITC" panose="03050502040202030202" pitchFamily="66" charset="0"/>
              </a:rPr>
              <a:t>stoffen</a:t>
            </a:r>
            <a:r>
              <a:rPr lang="en-US" sz="1600" dirty="0" smtClean="0">
                <a:latin typeface="Kristen ITC" panose="03050502040202030202" pitchFamily="66" charset="0"/>
              </a:rPr>
              <a:t> </a:t>
            </a:r>
            <a:r>
              <a:rPr lang="en-US" sz="1600" dirty="0" err="1" smtClean="0">
                <a:latin typeface="Kristen ITC" panose="03050502040202030202" pitchFamily="66" charset="0"/>
              </a:rPr>
              <a:t>eet</a:t>
            </a:r>
            <a:r>
              <a:rPr lang="en-US" sz="1600" dirty="0" smtClean="0">
                <a:latin typeface="Kristen ITC" panose="03050502040202030202" pitchFamily="66" charset="0"/>
              </a:rPr>
              <a:t> </a:t>
            </a:r>
            <a:r>
              <a:rPr lang="en-US" sz="1600" dirty="0">
                <a:latin typeface="Kristen ITC" panose="03050502040202030202" pitchFamily="66" charset="0"/>
              </a:rPr>
              <a:t>die je </a:t>
            </a:r>
            <a:r>
              <a:rPr lang="en-US" sz="1600" dirty="0" err="1">
                <a:latin typeface="Kristen ITC" panose="03050502040202030202" pitchFamily="66" charset="0"/>
              </a:rPr>
              <a:t>niet</a:t>
            </a:r>
            <a:r>
              <a:rPr lang="en-US" sz="1600" dirty="0">
                <a:latin typeface="Kristen ITC" panose="03050502040202030202" pitchFamily="66" charset="0"/>
              </a:rPr>
              <a:t> </a:t>
            </a:r>
            <a:r>
              <a:rPr lang="en-US" sz="1600" dirty="0" err="1">
                <a:latin typeface="Kristen ITC" panose="03050502040202030202" pitchFamily="66" charset="0"/>
              </a:rPr>
              <a:t>nodig</a:t>
            </a:r>
            <a:r>
              <a:rPr lang="en-US" sz="1600" dirty="0">
                <a:latin typeface="Kristen ITC" panose="03050502040202030202" pitchFamily="66" charset="0"/>
              </a:rPr>
              <a:t> </a:t>
            </a:r>
            <a:r>
              <a:rPr lang="en-US" sz="1600" dirty="0" err="1" smtClean="0">
                <a:latin typeface="Kristen ITC" panose="03050502040202030202" pitchFamily="66" charset="0"/>
              </a:rPr>
              <a:t>hebt</a:t>
            </a:r>
            <a:r>
              <a:rPr lang="en-US" sz="1600" dirty="0" smtClean="0">
                <a:latin typeface="Kristen ITC" panose="03050502040202030202" pitchFamily="66" charset="0"/>
              </a:rPr>
              <a:t> </a:t>
            </a:r>
            <a:r>
              <a:rPr lang="en-US" sz="1600" dirty="0" err="1" smtClean="0">
                <a:latin typeface="Kristen ITC" panose="03050502040202030202" pitchFamily="66" charset="0"/>
              </a:rPr>
              <a:t>zoals</a:t>
            </a:r>
            <a:r>
              <a:rPr lang="en-US" sz="1600" dirty="0" smtClean="0">
                <a:latin typeface="Kristen ITC" panose="03050502040202030202" pitchFamily="66" charset="0"/>
              </a:rPr>
              <a:t> </a:t>
            </a:r>
            <a:r>
              <a:rPr lang="en-US" sz="1600" u="sng" dirty="0" err="1" smtClean="0">
                <a:latin typeface="Kristen ITC" panose="03050502040202030202" pitchFamily="66" charset="0"/>
              </a:rPr>
              <a:t>verzadigd</a:t>
            </a:r>
            <a:r>
              <a:rPr lang="en-US" sz="1600" u="sng" dirty="0" smtClean="0">
                <a:latin typeface="Kristen ITC" panose="03050502040202030202" pitchFamily="66" charset="0"/>
              </a:rPr>
              <a:t> vet</a:t>
            </a:r>
            <a:r>
              <a:rPr lang="en-US" sz="1600" dirty="0" smtClean="0">
                <a:latin typeface="Kristen ITC" panose="03050502040202030202" pitchFamily="66" charset="0"/>
              </a:rPr>
              <a:t> </a:t>
            </a:r>
            <a:r>
              <a:rPr lang="en-US" sz="1600" dirty="0" err="1" smtClean="0">
                <a:latin typeface="Kristen ITC" panose="03050502040202030202" pitchFamily="66" charset="0"/>
              </a:rPr>
              <a:t>waardoor</a:t>
            </a:r>
            <a:r>
              <a:rPr lang="en-US" sz="1600" dirty="0" smtClean="0">
                <a:latin typeface="Kristen ITC" panose="03050502040202030202" pitchFamily="66" charset="0"/>
              </a:rPr>
              <a:t> je </a:t>
            </a:r>
            <a:r>
              <a:rPr lang="en-US" sz="1600" dirty="0" err="1" smtClean="0">
                <a:latin typeface="Kristen ITC" panose="03050502040202030202" pitchFamily="66" charset="0"/>
              </a:rPr>
              <a:t>sneller</a:t>
            </a:r>
            <a:r>
              <a:rPr lang="en-US" sz="1600" dirty="0" smtClean="0">
                <a:latin typeface="Kristen ITC" panose="03050502040202030202" pitchFamily="66" charset="0"/>
              </a:rPr>
              <a:t> hart- </a:t>
            </a:r>
            <a:r>
              <a:rPr lang="en-US" sz="1600" dirty="0" err="1" smtClean="0">
                <a:latin typeface="Kristen ITC" panose="03050502040202030202" pitchFamily="66" charset="0"/>
              </a:rPr>
              <a:t>en</a:t>
            </a:r>
            <a:r>
              <a:rPr lang="en-US" sz="1600" dirty="0" smtClean="0">
                <a:latin typeface="Kristen ITC" panose="03050502040202030202" pitchFamily="66" charset="0"/>
              </a:rPr>
              <a:t> </a:t>
            </a:r>
            <a:r>
              <a:rPr lang="en-US" sz="1600" dirty="0" err="1" smtClean="0">
                <a:latin typeface="Kristen ITC" panose="03050502040202030202" pitchFamily="66" charset="0"/>
              </a:rPr>
              <a:t>vaatziekten</a:t>
            </a:r>
            <a:r>
              <a:rPr lang="en-US" sz="1600" dirty="0" smtClean="0">
                <a:latin typeface="Kristen ITC" panose="03050502040202030202" pitchFamily="66" charset="0"/>
              </a:rPr>
              <a:t> </a:t>
            </a:r>
            <a:r>
              <a:rPr lang="en-US" sz="1600" dirty="0" err="1" smtClean="0">
                <a:latin typeface="Kristen ITC" panose="03050502040202030202" pitchFamily="66" charset="0"/>
              </a:rPr>
              <a:t>krijgt</a:t>
            </a:r>
            <a:r>
              <a:rPr lang="en-US" sz="1600" dirty="0" smtClean="0">
                <a:latin typeface="Kristen ITC" panose="03050502040202030202" pitchFamily="66" charset="0"/>
              </a:rPr>
              <a:t>.</a:t>
            </a:r>
            <a:endParaRPr lang="nl-NL" sz="1600" dirty="0">
              <a:latin typeface="Kristen ITC" panose="03050502040202030202" pitchFamily="66" charset="0"/>
            </a:endParaRPr>
          </a:p>
          <a:p>
            <a:endParaRPr lang="nl-NL" sz="1600" dirty="0">
              <a:latin typeface="Kristen ITC" panose="03050502040202030202" pitchFamily="66" charset="0"/>
            </a:endParaRPr>
          </a:p>
        </p:txBody>
      </p:sp>
      <p:sp>
        <p:nvSpPr>
          <p:cNvPr id="9" name="CustomShape 3">
            <a:extLst>
              <a:ext uri="{FF2B5EF4-FFF2-40B4-BE49-F238E27FC236}">
                <a16:creationId xmlns="" xmlns:a16="http://schemas.microsoft.com/office/drawing/2014/main" id="{8BF868F9-31A8-4FE6-8838-2129EC71098E}"/>
              </a:ext>
            </a:extLst>
          </p:cNvPr>
          <p:cNvSpPr/>
          <p:nvPr/>
        </p:nvSpPr>
        <p:spPr>
          <a:xfrm flipH="1">
            <a:off x="3654" y="421731"/>
            <a:ext cx="7552177" cy="875520"/>
          </a:xfrm>
          <a:prstGeom prst="flowChartManualInpu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r">
              <a:lnSpc>
                <a:spcPct val="100000"/>
              </a:lnSpc>
            </a:pP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2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B</a:t>
            </a: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 ONZE GEZONDHEID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11" y="573663"/>
            <a:ext cx="594583" cy="63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66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680" b="31906"/>
          <a:stretch/>
        </p:blipFill>
        <p:spPr>
          <a:xfrm>
            <a:off x="7946" y="1316301"/>
            <a:ext cx="12152209" cy="555392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9" name="Rectangle 28"/>
          <p:cNvSpPr/>
          <p:nvPr/>
        </p:nvSpPr>
        <p:spPr>
          <a:xfrm>
            <a:off x="6039275" y="2252716"/>
            <a:ext cx="4345614" cy="3749007"/>
          </a:xfrm>
          <a:prstGeom prst="rect">
            <a:avLst/>
          </a:prstGeom>
          <a:solidFill>
            <a:srgbClr val="FFFFFF">
              <a:alpha val="92941"/>
            </a:srgbClr>
          </a:solidFill>
          <a:ln w="28575">
            <a:noFill/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Rectangle 29"/>
          <p:cNvSpPr/>
          <p:nvPr/>
        </p:nvSpPr>
        <p:spPr>
          <a:xfrm>
            <a:off x="1649640" y="2252715"/>
            <a:ext cx="4345614" cy="3749007"/>
          </a:xfrm>
          <a:prstGeom prst="rect">
            <a:avLst/>
          </a:prstGeom>
          <a:solidFill>
            <a:srgbClr val="FFFFFF">
              <a:alpha val="92941"/>
            </a:srgbClr>
          </a:solidFill>
          <a:ln w="28575">
            <a:noFill/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extBox 22"/>
          <p:cNvSpPr txBox="1"/>
          <p:nvPr/>
        </p:nvSpPr>
        <p:spPr>
          <a:xfrm>
            <a:off x="1853974" y="2540242"/>
            <a:ext cx="39369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WAAR OF NIET WAAR?</a:t>
            </a:r>
          </a:p>
          <a:p>
            <a:endParaRPr lang="en-US" sz="1000" b="1" dirty="0" smtClean="0">
              <a:latin typeface="HelveticaNeue bold"/>
            </a:endParaRPr>
          </a:p>
          <a:p>
            <a:r>
              <a:rPr lang="nl-NL" sz="1600" dirty="0" smtClean="0">
                <a:latin typeface="Kristen ITC" panose="03050502040202030202" pitchFamily="66" charset="0"/>
              </a:rPr>
              <a:t>Als we geen eiwitten uit vlees en zuivel binnenkrijgen moeten we deze uit ander eten halen.</a:t>
            </a: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 bold"/>
            </a:endParaRPr>
          </a:p>
          <a:p>
            <a:r>
              <a:rPr lang="en-US" sz="2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WAAR!</a:t>
            </a:r>
          </a:p>
          <a:p>
            <a:endParaRPr lang="nl-NL" sz="1000" b="1" dirty="0" smtClean="0">
              <a:latin typeface="HelveticaNeue bold"/>
            </a:endParaRPr>
          </a:p>
          <a:p>
            <a:r>
              <a:rPr lang="nl-NL" sz="1600" dirty="0" smtClean="0">
                <a:latin typeface="Kristen ITC" panose="03050502040202030202" pitchFamily="66" charset="0"/>
              </a:rPr>
              <a:t>We kunnen </a:t>
            </a:r>
            <a:r>
              <a:rPr lang="nl-NL" sz="1600" u="sng" dirty="0" smtClean="0">
                <a:latin typeface="Kristen ITC" panose="03050502040202030202" pitchFamily="66" charset="0"/>
              </a:rPr>
              <a:t>plantaardige eiwitten </a:t>
            </a:r>
            <a:r>
              <a:rPr lang="nl-NL" sz="1600" dirty="0" smtClean="0">
                <a:latin typeface="Kristen ITC" panose="03050502040202030202" pitchFamily="66" charset="0"/>
              </a:rPr>
              <a:t>binnenkrijgen uit bijvoorbeeld vleesvervangers, bonen en noten. </a:t>
            </a:r>
            <a:endParaRPr lang="en-US" dirty="0">
              <a:latin typeface="Kristen ITC" panose="03050502040202030202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156571" y="2504836"/>
            <a:ext cx="408804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WAAR OF NIET WAAR?</a:t>
            </a:r>
          </a:p>
          <a:p>
            <a:endParaRPr lang="en-US" sz="1000" dirty="0">
              <a:latin typeface="Kristen ITC" panose="03050502040202030202" pitchFamily="66" charset="0"/>
            </a:endParaRPr>
          </a:p>
          <a:p>
            <a:r>
              <a:rPr lang="nl-NL" sz="1600" dirty="0" smtClean="0">
                <a:latin typeface="Kristen ITC" panose="03050502040202030202" pitchFamily="66" charset="0"/>
              </a:rPr>
              <a:t>In melk zitten plantaardige eiwitten.</a:t>
            </a:r>
          </a:p>
          <a:p>
            <a:endParaRPr lang="en-US" dirty="0" smtClean="0">
              <a:latin typeface="Kristen ITC" panose="03050502040202030202" pitchFamily="66" charset="0"/>
            </a:endParaRPr>
          </a:p>
          <a:p>
            <a:endParaRPr lang="en-US" sz="3200" dirty="0">
              <a:latin typeface="Kristen ITC" panose="03050502040202030202" pitchFamily="66" charset="0"/>
            </a:endParaRPr>
          </a:p>
          <a:p>
            <a:r>
              <a:rPr 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NIET WAAR!</a:t>
            </a:r>
          </a:p>
          <a:p>
            <a:endParaRPr lang="en-US" sz="1000" dirty="0">
              <a:latin typeface="Kristen ITC" panose="03050502040202030202" pitchFamily="66" charset="0"/>
            </a:endParaRPr>
          </a:p>
          <a:p>
            <a:r>
              <a:rPr lang="nl-NL" sz="1600" dirty="0" smtClean="0">
                <a:latin typeface="Kristen ITC" panose="03050502040202030202" pitchFamily="66" charset="0"/>
              </a:rPr>
              <a:t>Melk komt van de koe en bevat dus dierlijke eiwitten. De koe wordt wel gevoed met plantaardige eiwitten zoals graan.</a:t>
            </a:r>
            <a:endParaRPr lang="nl-NL" sz="1600" dirty="0">
              <a:latin typeface="Kristen ITC" panose="03050502040202030202" pitchFamily="66" charset="0"/>
            </a:endParaRPr>
          </a:p>
        </p:txBody>
      </p:sp>
      <p:sp>
        <p:nvSpPr>
          <p:cNvPr id="9" name="CustomShape 3">
            <a:extLst>
              <a:ext uri="{FF2B5EF4-FFF2-40B4-BE49-F238E27FC236}">
                <a16:creationId xmlns="" xmlns:a16="http://schemas.microsoft.com/office/drawing/2014/main" id="{8BF868F9-31A8-4FE6-8838-2129EC71098E}"/>
              </a:ext>
            </a:extLst>
          </p:cNvPr>
          <p:cNvSpPr/>
          <p:nvPr/>
        </p:nvSpPr>
        <p:spPr>
          <a:xfrm flipH="1">
            <a:off x="3654" y="421731"/>
            <a:ext cx="7552177" cy="875520"/>
          </a:xfrm>
          <a:prstGeom prst="flowChartManualInpu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r">
              <a:lnSpc>
                <a:spcPct val="100000"/>
              </a:lnSpc>
            </a:pP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2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B</a:t>
            </a: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 ONZE GEZONDHEID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11" y="573663"/>
            <a:ext cx="594583" cy="63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15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328868" y="2285751"/>
            <a:ext cx="8807112" cy="372033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6" name="Picture 4" descr="Image result for geen vle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2" t="74888" r="49490" b="3683"/>
          <a:stretch/>
        </p:blipFill>
        <p:spPr bwMode="auto">
          <a:xfrm>
            <a:off x="4243000" y="3578233"/>
            <a:ext cx="1143098" cy="110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Image result for geen vle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7" t="51716" r="2555" b="26186"/>
          <a:stretch/>
        </p:blipFill>
        <p:spPr bwMode="auto">
          <a:xfrm>
            <a:off x="5424382" y="4739401"/>
            <a:ext cx="3558442" cy="113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Image result for geen vle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2" t="74888" r="49490" b="3683"/>
          <a:stretch/>
        </p:blipFill>
        <p:spPr bwMode="auto">
          <a:xfrm>
            <a:off x="4244636" y="4745839"/>
            <a:ext cx="1143098" cy="110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94360" y="2851002"/>
            <a:ext cx="6291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Kristen ITC" panose="03050502040202030202" pitchFamily="66" charset="0"/>
              </a:rPr>
              <a:t>1</a:t>
            </a:r>
          </a:p>
          <a:p>
            <a:endParaRPr lang="en-US" sz="2400" dirty="0">
              <a:latin typeface="Kristen ITC" panose="03050502040202030202" pitchFamily="66" charset="0"/>
            </a:endParaRPr>
          </a:p>
          <a:p>
            <a:endParaRPr lang="en-US" sz="2400" dirty="0" smtClean="0">
              <a:latin typeface="Kristen ITC" panose="03050502040202030202" pitchFamily="66" charset="0"/>
            </a:endParaRPr>
          </a:p>
          <a:p>
            <a:r>
              <a:rPr lang="en-US" sz="2400" dirty="0">
                <a:latin typeface="Kristen ITC" panose="03050502040202030202" pitchFamily="66" charset="0"/>
              </a:rPr>
              <a:t>2</a:t>
            </a:r>
            <a:endParaRPr lang="en-US" sz="2400" dirty="0" smtClean="0">
              <a:latin typeface="Kristen ITC" panose="03050502040202030202" pitchFamily="66" charset="0"/>
            </a:endParaRPr>
          </a:p>
          <a:p>
            <a:endParaRPr lang="en-US" sz="2400" dirty="0">
              <a:latin typeface="Kristen ITC" panose="03050502040202030202" pitchFamily="66" charset="0"/>
            </a:endParaRPr>
          </a:p>
          <a:p>
            <a:endParaRPr lang="en-US" sz="2400" dirty="0" smtClean="0">
              <a:latin typeface="Kristen ITC" panose="03050502040202030202" pitchFamily="66" charset="0"/>
            </a:endParaRPr>
          </a:p>
          <a:p>
            <a:r>
              <a:rPr lang="en-US" sz="2400" dirty="0">
                <a:latin typeface="Kristen ITC" panose="03050502040202030202" pitchFamily="66" charset="0"/>
              </a:rPr>
              <a:t>3</a:t>
            </a:r>
            <a:endParaRPr lang="en-US" sz="2400" dirty="0" smtClean="0">
              <a:latin typeface="Kristen ITC" panose="03050502040202030202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32630" y="2851002"/>
            <a:ext cx="19833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Flexitariër</a:t>
            </a:r>
            <a:endParaRPr lang="en-US" sz="2400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  <a:p>
            <a:endParaRPr lang="en-US" sz="2400" dirty="0" smtClean="0">
              <a:solidFill>
                <a:srgbClr val="92D050"/>
              </a:solidFill>
              <a:latin typeface="Kristen ITC" panose="03050502040202030202" pitchFamily="66" charset="0"/>
            </a:endParaRPr>
          </a:p>
          <a:p>
            <a:endParaRPr lang="en-US" sz="2400" dirty="0" smtClean="0">
              <a:solidFill>
                <a:srgbClr val="92D050"/>
              </a:solidFill>
              <a:latin typeface="Kristen ITC" panose="03050502040202030202" pitchFamily="66" charset="0"/>
            </a:endParaRPr>
          </a:p>
          <a:p>
            <a:r>
              <a:rPr lang="en-US" sz="2400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Vegetariër</a:t>
            </a:r>
            <a:endParaRPr lang="en-US" sz="2400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  <a:p>
            <a:endParaRPr lang="en-US" sz="2400" dirty="0">
              <a:solidFill>
                <a:srgbClr val="92D050"/>
              </a:solidFill>
              <a:latin typeface="Kristen ITC" panose="03050502040202030202" pitchFamily="66" charset="0"/>
            </a:endParaRPr>
          </a:p>
          <a:p>
            <a:endParaRPr lang="en-US" sz="2400" dirty="0" smtClean="0">
              <a:solidFill>
                <a:srgbClr val="92D050"/>
              </a:solidFill>
              <a:latin typeface="Kristen ITC" panose="03050502040202030202" pitchFamily="66" charset="0"/>
            </a:endParaRPr>
          </a:p>
          <a:p>
            <a:r>
              <a:rPr lang="en-US" sz="2400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Veganist</a:t>
            </a:r>
            <a:endParaRPr lang="en-US" sz="2400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377409" y="1360956"/>
            <a:ext cx="2389159" cy="230832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Kristen ITC" panose="03050502040202030202" pitchFamily="66" charset="0"/>
              </a:rPr>
              <a:t>Vul</a:t>
            </a:r>
            <a:r>
              <a:rPr lang="en-US" sz="2400" dirty="0" smtClean="0">
                <a:latin typeface="Kristen ITC" panose="03050502040202030202" pitchFamily="66" charset="0"/>
              </a:rPr>
              <a:t> in </a:t>
            </a:r>
            <a:r>
              <a:rPr lang="en-US" sz="2400" dirty="0" err="1" smtClean="0">
                <a:latin typeface="Kristen ITC" panose="03050502040202030202" pitchFamily="66" charset="0"/>
              </a:rPr>
              <a:t>bij</a:t>
            </a:r>
            <a:r>
              <a:rPr lang="en-US" sz="2400" dirty="0" smtClean="0">
                <a:latin typeface="Kristen ITC" panose="03050502040202030202" pitchFamily="66" charset="0"/>
              </a:rPr>
              <a:t> het </a:t>
            </a:r>
            <a:r>
              <a:rPr lang="en-US" sz="2400" dirty="0" err="1" smtClean="0">
                <a:latin typeface="Kristen ITC" panose="03050502040202030202" pitchFamily="66" charset="0"/>
              </a:rPr>
              <a:t>juiste</a:t>
            </a:r>
            <a:r>
              <a:rPr lang="en-US" sz="2400" dirty="0" smtClean="0">
                <a:latin typeface="Kristen ITC" panose="03050502040202030202" pitchFamily="66" charset="0"/>
              </a:rPr>
              <a:t> </a:t>
            </a:r>
            <a:r>
              <a:rPr lang="en-US" sz="2400" dirty="0" err="1" smtClean="0">
                <a:latin typeface="Kristen ITC" panose="03050502040202030202" pitchFamily="66" charset="0"/>
              </a:rPr>
              <a:t>nummer</a:t>
            </a:r>
            <a:endParaRPr lang="en-US" sz="2400" dirty="0" smtClean="0">
              <a:latin typeface="Kristen ITC" panose="03050502040202030202" pitchFamily="66" charset="0"/>
            </a:endParaRPr>
          </a:p>
          <a:p>
            <a:endParaRPr lang="nl-NL" sz="2400" dirty="0" smtClean="0">
              <a:latin typeface="Kristen ITC" panose="03050502040202030202" pitchFamily="66" charset="0"/>
            </a:endParaRPr>
          </a:p>
          <a:p>
            <a:pPr marL="342900" indent="-342900">
              <a:buAutoNum type="alphaLcParenR"/>
            </a:pPr>
            <a:r>
              <a:rPr lang="nl-NL" sz="2400" dirty="0" smtClean="0">
                <a:latin typeface="Kristen ITC" panose="03050502040202030202" pitchFamily="66" charset="0"/>
              </a:rPr>
              <a:t>Vegetariër</a:t>
            </a:r>
            <a:endParaRPr lang="en-US" sz="2400" dirty="0" smtClean="0">
              <a:latin typeface="Kristen ITC" panose="03050502040202030202" pitchFamily="66" charset="0"/>
            </a:endParaRPr>
          </a:p>
          <a:p>
            <a:pPr marL="342900" indent="-342900">
              <a:buAutoNum type="alphaLcParenR"/>
            </a:pPr>
            <a:r>
              <a:rPr lang="en-US" sz="2400" dirty="0" err="1" smtClean="0">
                <a:latin typeface="Kristen ITC" panose="03050502040202030202" pitchFamily="66" charset="0"/>
              </a:rPr>
              <a:t>Flexitariër</a:t>
            </a:r>
            <a:endParaRPr lang="en-US" sz="2400" dirty="0" smtClean="0">
              <a:latin typeface="Kristen ITC" panose="03050502040202030202" pitchFamily="66" charset="0"/>
            </a:endParaRPr>
          </a:p>
          <a:p>
            <a:pPr marL="342900" indent="-342900">
              <a:buAutoNum type="alphaLcParenR"/>
            </a:pPr>
            <a:r>
              <a:rPr lang="en-US" sz="2400" dirty="0" err="1" smtClean="0">
                <a:latin typeface="Kristen ITC" panose="03050502040202030202" pitchFamily="66" charset="0"/>
              </a:rPr>
              <a:t>Veganist</a:t>
            </a:r>
            <a:endParaRPr lang="nl-NL" sz="2400" dirty="0" smtClean="0">
              <a:latin typeface="Kristen ITC" panose="03050502040202030202" pitchFamily="66" charset="0"/>
            </a:endParaRPr>
          </a:p>
        </p:txBody>
      </p:sp>
      <p:pic>
        <p:nvPicPr>
          <p:cNvPr id="25" name="Picture 4" descr="Image result for geen vle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" t="52130" r="72395" b="26441"/>
          <a:stretch/>
        </p:blipFill>
        <p:spPr bwMode="auto">
          <a:xfrm>
            <a:off x="3036174" y="4739400"/>
            <a:ext cx="1162715" cy="109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Image result for geen vle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2" t="74888" r="49490" b="3683"/>
          <a:stretch/>
        </p:blipFill>
        <p:spPr bwMode="auto">
          <a:xfrm>
            <a:off x="6634828" y="2398313"/>
            <a:ext cx="1143098" cy="110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3743" y="2698497"/>
            <a:ext cx="809625" cy="552450"/>
          </a:xfrm>
          <a:prstGeom prst="rect">
            <a:avLst/>
          </a:prstGeom>
        </p:spPr>
      </p:pic>
      <p:pic>
        <p:nvPicPr>
          <p:cNvPr id="24" name="Picture 4" descr="Image result for geen vle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" t="53574" r="72395" b="26441"/>
          <a:stretch/>
        </p:blipFill>
        <p:spPr bwMode="auto">
          <a:xfrm>
            <a:off x="4222934" y="2489755"/>
            <a:ext cx="1162715" cy="102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3018029" y="2400887"/>
            <a:ext cx="1177512" cy="1112040"/>
            <a:chOff x="6904040" y="1297251"/>
            <a:chExt cx="1165366" cy="1100570"/>
          </a:xfrm>
        </p:grpSpPr>
        <p:grpSp>
          <p:nvGrpSpPr>
            <p:cNvPr id="19" name="Group 18"/>
            <p:cNvGrpSpPr/>
            <p:nvPr/>
          </p:nvGrpSpPr>
          <p:grpSpPr>
            <a:xfrm>
              <a:off x="6904040" y="1297251"/>
              <a:ext cx="1162716" cy="1100570"/>
              <a:chOff x="6904040" y="1297251"/>
              <a:chExt cx="1162716" cy="110057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904040" y="1297251"/>
                <a:ext cx="1162716" cy="11005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64554" y="1476902"/>
                <a:ext cx="857250" cy="752475"/>
              </a:xfrm>
              <a:prstGeom prst="rect">
                <a:avLst/>
              </a:prstGeom>
            </p:spPr>
          </p:pic>
        </p:grpSp>
        <p:pic>
          <p:nvPicPr>
            <p:cNvPr id="20" name="Picture 4" descr="Image result for geen vlees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4102" b="71387" l="5762" r="27051">
                          <a14:foregroundMark x1="15137" y1="67383" x2="15137" y2="67383"/>
                          <a14:foregroundMark x1="16992" y1="67383" x2="16992" y2="67383"/>
                          <a14:backgroundMark x1="10156" y1="57129" x2="21582" y2="68359"/>
                          <a14:backgroundMark x1="11914" y1="55566" x2="16992" y2="54199"/>
                          <a14:backgroundMark x1="19336" y1="55469" x2="23145" y2="57520"/>
                          <a14:backgroundMark x1="8594" y1="67871" x2="10840" y2="71094"/>
                          <a14:backgroundMark x1="20898" y1="70117" x2="23438" y2="68262"/>
                          <a14:backgroundMark x1="24316" y1="65527" x2="24707" y2="62891"/>
                          <a14:backgroundMark x1="8301" y1="64258" x2="6934" y2="62793"/>
                          <a14:backgroundMark x1="7813" y1="60254" x2="8301" y2="58887"/>
                          <a14:backgroundMark x1="24512" y1="59570" x2="24512" y2="60547"/>
                          <a14:backgroundMark x1="7910" y1="66992" x2="7910" y2="653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7" t="52130" r="72395" b="26441"/>
            <a:stretch/>
          </p:blipFill>
          <p:spPr bwMode="auto">
            <a:xfrm>
              <a:off x="6906691" y="1297251"/>
              <a:ext cx="1162715" cy="109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4" descr="Image result for geen vle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" t="52130" r="72395" b="26441"/>
          <a:stretch/>
        </p:blipFill>
        <p:spPr bwMode="auto">
          <a:xfrm>
            <a:off x="3035088" y="3580627"/>
            <a:ext cx="1162715" cy="109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ustomShape 3">
            <a:extLst>
              <a:ext uri="{FF2B5EF4-FFF2-40B4-BE49-F238E27FC236}">
                <a16:creationId xmlns="" xmlns:a16="http://schemas.microsoft.com/office/drawing/2014/main" id="{8BF868F9-31A8-4FE6-8838-2129EC71098E}"/>
              </a:ext>
            </a:extLst>
          </p:cNvPr>
          <p:cNvSpPr/>
          <p:nvPr/>
        </p:nvSpPr>
        <p:spPr>
          <a:xfrm flipH="1">
            <a:off x="3654" y="421731"/>
            <a:ext cx="7552177" cy="875520"/>
          </a:xfrm>
          <a:prstGeom prst="flowChartManualInpu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r">
              <a:lnSpc>
                <a:spcPct val="100000"/>
              </a:lnSpc>
            </a:pP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2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B</a:t>
            </a: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 ONZE GEZONDHEID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" name="Picture 34" descr="Related im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11" y="573663"/>
            <a:ext cx="594583" cy="63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328868" y="1808328"/>
            <a:ext cx="4411574" cy="47356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2400" dirty="0" smtClean="0">
                <a:solidFill>
                  <a:schemeClr val="bg1"/>
                </a:solidFill>
                <a:latin typeface="Kristen ITC" panose="03050502040202030202" pitchFamily="66" charset="0"/>
                <a:ea typeface="Microsoft Yi Baiti" panose="03000500000000000000" pitchFamily="66" charset="0"/>
              </a:rPr>
              <a:t>Niet iedereen eet hetzelfde.</a:t>
            </a:r>
            <a:endParaRPr lang="nl-NL" sz="2000" dirty="0">
              <a:solidFill>
                <a:schemeClr val="bg1"/>
              </a:solidFill>
              <a:latin typeface="Kristen ITC" panose="03050502040202030202" pitchFamily="66" charset="0"/>
              <a:ea typeface="Microsoft Yi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99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90242" y="1785840"/>
            <a:ext cx="8446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  <a:latin typeface="Kristen ITC" panose="03050502040202030202" pitchFamily="66" charset="0"/>
              </a:rPr>
              <a:t>Noem 10 dierlijke producten die we </a:t>
            </a:r>
            <a:r>
              <a:rPr lang="nl-NL" sz="28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eten.</a:t>
            </a:r>
            <a:endParaRPr lang="nl-NL" sz="28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6" name="CustomShape 3">
            <a:extLst>
              <a:ext uri="{FF2B5EF4-FFF2-40B4-BE49-F238E27FC236}">
                <a16:creationId xmlns="" xmlns:a16="http://schemas.microsoft.com/office/drawing/2014/main" id="{8BF868F9-31A8-4FE6-8838-2129EC71098E}"/>
              </a:ext>
            </a:extLst>
          </p:cNvPr>
          <p:cNvSpPr/>
          <p:nvPr/>
        </p:nvSpPr>
        <p:spPr>
          <a:xfrm flipH="1">
            <a:off x="1" y="408988"/>
            <a:ext cx="6304545" cy="875520"/>
          </a:xfrm>
          <a:prstGeom prst="flowChartManualInpu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r"/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i Baiti" panose="03000500000000000000" pitchFamily="66" charset="0"/>
              </a:rPr>
              <a:t>WAT GAAN WE ETEN?</a:t>
            </a:r>
            <a:endParaRPr lang="nl-NL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icrosoft Yi Baiti" panose="03000500000000000000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70"/>
          <a:stretch/>
        </p:blipFill>
        <p:spPr>
          <a:xfrm>
            <a:off x="2566442" y="2718048"/>
            <a:ext cx="7126198" cy="31154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49510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2" descr="Image result for guacamol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366" y="4364275"/>
            <a:ext cx="3015674" cy="233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020" y="4856109"/>
            <a:ext cx="2524348" cy="168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4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32" y="4117102"/>
            <a:ext cx="1972156" cy="147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6" descr="Image result for cutted mushrooms in a bowl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4"/>
          <a:stretch/>
        </p:blipFill>
        <p:spPr bwMode="auto">
          <a:xfrm>
            <a:off x="2963141" y="3611084"/>
            <a:ext cx="2256634" cy="148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Image result for pindakaas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40" y="3549993"/>
            <a:ext cx="2475186" cy="247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Image result for hummus 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413" y="3762685"/>
            <a:ext cx="2414278" cy="241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lege wrap 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052" y="1643522"/>
            <a:ext cx="3090941" cy="272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lated imag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46" y="5035651"/>
            <a:ext cx="1777395" cy="177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result for vegetarische smeerworst 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618" y="4771642"/>
            <a:ext cx="4226791" cy="233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 rot="608237">
            <a:off x="1597555" y="2225477"/>
            <a:ext cx="3502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Veganistische</a:t>
            </a:r>
            <a:r>
              <a:rPr lang="en-US" sz="16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 wrap met </a:t>
            </a:r>
            <a:r>
              <a:rPr lang="en-US" sz="1600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bordevol</a:t>
            </a:r>
            <a:r>
              <a:rPr lang="en-US" sz="16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keuze</a:t>
            </a:r>
            <a:r>
              <a:rPr lang="en-US" sz="16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 in </a:t>
            </a:r>
            <a:r>
              <a:rPr lang="en-US" sz="1600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plantaardige</a:t>
            </a:r>
            <a:r>
              <a:rPr lang="en-US" sz="16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eiwitten</a:t>
            </a:r>
            <a:r>
              <a:rPr lang="en-US" sz="16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!</a:t>
            </a:r>
            <a:endParaRPr lang="nl-NL" sz="16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 rot="5400000">
            <a:off x="2588215" y="2954576"/>
            <a:ext cx="1193260" cy="1190835"/>
          </a:xfrm>
          <a:prstGeom prst="curvedConnector3">
            <a:avLst>
              <a:gd name="adj1" fmla="val 50000"/>
            </a:avLst>
          </a:prstGeom>
          <a:ln w="28575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239255">
            <a:off x="7856302" y="389477"/>
            <a:ext cx="3291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Vlees- en zuivelvervangers</a:t>
            </a:r>
          </a:p>
          <a:p>
            <a:r>
              <a:rPr lang="nl-NL" sz="1600" dirty="0">
                <a:solidFill>
                  <a:schemeClr val="bg1"/>
                </a:solidFill>
                <a:latin typeface="Kristen ITC" panose="03050502040202030202" pitchFamily="66" charset="0"/>
              </a:rPr>
              <a:t>g</a:t>
            </a:r>
            <a:r>
              <a:rPr lang="nl-NL" sz="16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emaakt van planten!</a:t>
            </a:r>
            <a:endParaRPr lang="nl-NL" sz="16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cxnSp>
        <p:nvCxnSpPr>
          <p:cNvPr id="27" name="Curved Connector 26"/>
          <p:cNvCxnSpPr/>
          <p:nvPr/>
        </p:nvCxnSpPr>
        <p:spPr>
          <a:xfrm rot="16200000" flipH="1">
            <a:off x="8094468" y="966097"/>
            <a:ext cx="715733" cy="564773"/>
          </a:xfrm>
          <a:prstGeom prst="curvedConnector3">
            <a:avLst>
              <a:gd name="adj1" fmla="val 50000"/>
            </a:avLst>
          </a:prstGeom>
          <a:ln w="28575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 rot="21219288">
            <a:off x="5608496" y="4158420"/>
            <a:ext cx="2572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Broodbeleg</a:t>
            </a:r>
            <a:r>
              <a:rPr lang="en-US" sz="16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 met </a:t>
            </a:r>
            <a:r>
              <a:rPr lang="en-US" sz="1600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plantaardige</a:t>
            </a:r>
            <a:r>
              <a:rPr lang="en-US" sz="16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eiwitten</a:t>
            </a:r>
            <a:endParaRPr lang="nl-NL" sz="16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cxnSp>
        <p:nvCxnSpPr>
          <p:cNvPr id="31" name="Curved Connector 30"/>
          <p:cNvCxnSpPr/>
          <p:nvPr/>
        </p:nvCxnSpPr>
        <p:spPr>
          <a:xfrm>
            <a:off x="6983026" y="4787586"/>
            <a:ext cx="983229" cy="667702"/>
          </a:xfrm>
          <a:prstGeom prst="curvedConnector3">
            <a:avLst>
              <a:gd name="adj1" fmla="val 50000"/>
            </a:avLst>
          </a:prstGeom>
          <a:ln w="28575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068" name="Picture 20" descr="Image result for soja yoghurt 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6761">
            <a:off x="9988814" y="985792"/>
            <a:ext cx="1609520" cy="232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Image result for noten eten 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020" y="2705641"/>
            <a:ext cx="2096713" cy="139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 rot="21332476">
            <a:off x="5795524" y="2024615"/>
            <a:ext cx="3291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Een</a:t>
            </a:r>
            <a:r>
              <a:rPr lang="en-US" sz="16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handje</a:t>
            </a:r>
            <a:r>
              <a:rPr lang="en-US" sz="16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noten</a:t>
            </a:r>
            <a:r>
              <a:rPr lang="en-US" sz="16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 zit </a:t>
            </a:r>
          </a:p>
          <a:p>
            <a:r>
              <a:rPr lang="en-US" sz="1600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vol</a:t>
            </a:r>
            <a:r>
              <a:rPr lang="en-US" sz="16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 met </a:t>
            </a:r>
            <a:r>
              <a:rPr lang="en-US" sz="1600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eiwitten</a:t>
            </a:r>
            <a:r>
              <a:rPr lang="en-US" sz="16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!</a:t>
            </a:r>
            <a:endParaRPr lang="nl-NL" sz="16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cxnSp>
        <p:nvCxnSpPr>
          <p:cNvPr id="33" name="Curved Connector 32"/>
          <p:cNvCxnSpPr/>
          <p:nvPr/>
        </p:nvCxnSpPr>
        <p:spPr>
          <a:xfrm rot="5400000">
            <a:off x="6859146" y="2411902"/>
            <a:ext cx="880297" cy="769940"/>
          </a:xfrm>
          <a:prstGeom prst="curvedConnector2">
            <a:avLst/>
          </a:prstGeom>
          <a:ln w="28575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036" name="Picture 12" descr="Related imag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451" y="1403352"/>
            <a:ext cx="3174202" cy="211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4095118" y="1372082"/>
            <a:ext cx="3221124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nl-NL" sz="1600" dirty="0" smtClean="0">
                <a:latin typeface="Kristen ITC" panose="03050502040202030202" pitchFamily="66" charset="0"/>
              </a:rPr>
              <a:t>Vervanging van vlees en zuivel</a:t>
            </a:r>
          </a:p>
        </p:txBody>
      </p:sp>
      <p:sp>
        <p:nvSpPr>
          <p:cNvPr id="25" name="CustomShape 3">
            <a:extLst>
              <a:ext uri="{FF2B5EF4-FFF2-40B4-BE49-F238E27FC236}">
                <a16:creationId xmlns="" xmlns:a16="http://schemas.microsoft.com/office/drawing/2014/main" id="{8BF868F9-31A8-4FE6-8838-2129EC71098E}"/>
              </a:ext>
            </a:extLst>
          </p:cNvPr>
          <p:cNvSpPr/>
          <p:nvPr/>
        </p:nvSpPr>
        <p:spPr>
          <a:xfrm flipH="1">
            <a:off x="3654" y="421731"/>
            <a:ext cx="7552177" cy="875520"/>
          </a:xfrm>
          <a:prstGeom prst="flowChartManualInput">
            <a:avLst/>
          </a:prstGeom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r">
              <a:lnSpc>
                <a:spcPct val="100000"/>
              </a:lnSpc>
            </a:pP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2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B</a:t>
            </a: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 ONZE GEZONDHEID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Picture 28" descr="Related 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11" y="573663"/>
            <a:ext cx="594583" cy="63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55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30" grpId="0"/>
      <p:bldP spid="3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9" name="CustomShape 3">
            <a:extLst>
              <a:ext uri="{FF2B5EF4-FFF2-40B4-BE49-F238E27FC236}">
                <a16:creationId xmlns="" xmlns:a16="http://schemas.microsoft.com/office/drawing/2014/main" id="{8BF868F9-31A8-4FE6-8838-2129EC71098E}"/>
              </a:ext>
            </a:extLst>
          </p:cNvPr>
          <p:cNvSpPr/>
          <p:nvPr/>
        </p:nvSpPr>
        <p:spPr>
          <a:xfrm flipH="1">
            <a:off x="4360459" y="406071"/>
            <a:ext cx="7090803" cy="875520"/>
          </a:xfrm>
          <a:prstGeom prst="flowChartManualInpu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r">
              <a:lnSpc>
                <a:spcPct val="100000"/>
              </a:lnSpc>
            </a:pP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EINDOPDRACHT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2" descr="Image result for earth vect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309" y="599478"/>
            <a:ext cx="551404" cy="55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stomShape 2">
            <a:extLst>
              <a:ext uri="{FF2B5EF4-FFF2-40B4-BE49-F238E27FC236}">
                <a16:creationId xmlns="" xmlns:a16="http://schemas.microsoft.com/office/drawing/2014/main" id="{3684E5DB-DF50-4B3C-9E35-78485086D353}"/>
              </a:ext>
            </a:extLst>
          </p:cNvPr>
          <p:cNvSpPr/>
          <p:nvPr/>
        </p:nvSpPr>
        <p:spPr>
          <a:xfrm>
            <a:off x="240" y="6075857"/>
            <a:ext cx="12191760" cy="891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" name="CustomShape 4">
            <a:extLst>
              <a:ext uri="{FF2B5EF4-FFF2-40B4-BE49-F238E27FC236}">
                <a16:creationId xmlns="" xmlns:a16="http://schemas.microsoft.com/office/drawing/2014/main" id="{59276FCC-5BC2-4D36-97A4-2B1853F26D14}"/>
              </a:ext>
            </a:extLst>
          </p:cNvPr>
          <p:cNvSpPr/>
          <p:nvPr/>
        </p:nvSpPr>
        <p:spPr>
          <a:xfrm>
            <a:off x="745956" y="6237159"/>
            <a:ext cx="12192001" cy="942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HELP JE MEE?</a:t>
            </a:r>
            <a:r>
              <a:rPr lang="en-US" sz="2000" b="1" dirty="0">
                <a:solidFill>
                  <a:schemeClr val="bg1"/>
                </a:solidFill>
                <a:latin typeface="HelveticaNeue bold"/>
              </a:rPr>
              <a:t>	</a:t>
            </a:r>
            <a:r>
              <a:rPr lang="en-US" sz="2000" b="1" dirty="0">
                <a:solidFill>
                  <a:srgbClr val="FFFFFF"/>
                </a:solidFill>
                <a:latin typeface="HelveticaNeue bold"/>
              </a:rPr>
              <a:t>	</a:t>
            </a:r>
            <a:endParaRPr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icture 13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46" y="558728"/>
            <a:ext cx="594583" cy="63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969" y="651890"/>
            <a:ext cx="693490" cy="50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42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Image result for leeg receptenboe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" t="14915" r="156"/>
          <a:stretch/>
        </p:blipFill>
        <p:spPr bwMode="auto">
          <a:xfrm>
            <a:off x="3656" y="0"/>
            <a:ext cx="12192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stomShape 3">
            <a:extLst>
              <a:ext uri="{FF2B5EF4-FFF2-40B4-BE49-F238E27FC236}">
                <a16:creationId xmlns:a16="http://schemas.microsoft.com/office/drawing/2014/main" xmlns="" id="{8BF868F9-31A8-4FE6-8838-2129EC71098E}"/>
              </a:ext>
            </a:extLst>
          </p:cNvPr>
          <p:cNvSpPr/>
          <p:nvPr/>
        </p:nvSpPr>
        <p:spPr>
          <a:xfrm flipH="1">
            <a:off x="3656" y="421731"/>
            <a:ext cx="6843711" cy="875520"/>
          </a:xfrm>
          <a:prstGeom prst="flowChartManualInpu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r">
              <a:lnSpc>
                <a:spcPct val="100000"/>
              </a:lnSpc>
            </a:pP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HELP JE MEE?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384" y="523349"/>
            <a:ext cx="637359" cy="67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193" y="608387"/>
            <a:ext cx="781393" cy="56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earth vecto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40" y="609916"/>
            <a:ext cx="551404" cy="55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 rot="21030926">
            <a:off x="4382953" y="2570921"/>
            <a:ext cx="362390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Plantaardig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r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eceptenboek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  <a:p>
            <a:endParaRPr lang="en-US" b="1" dirty="0" smtClean="0">
              <a:latin typeface="Kristen ITC" panose="03050502040202030202" pitchFamily="66" charset="0"/>
            </a:endParaRPr>
          </a:p>
          <a:p>
            <a:r>
              <a:rPr lang="en-US" dirty="0" err="1" smtClean="0">
                <a:latin typeface="Kristen ITC" panose="03050502040202030202" pitchFamily="66" charset="0"/>
              </a:rPr>
              <a:t>Bedenk</a:t>
            </a:r>
            <a:r>
              <a:rPr lang="en-US" dirty="0" smtClean="0">
                <a:latin typeface="Kristen ITC" panose="03050502040202030202" pitchFamily="66" charset="0"/>
              </a:rPr>
              <a:t> of </a:t>
            </a:r>
            <a:r>
              <a:rPr lang="en-US" dirty="0" err="1" smtClean="0">
                <a:latin typeface="Kristen ITC" panose="03050502040202030202" pitchFamily="66" charset="0"/>
              </a:rPr>
              <a:t>zoek</a:t>
            </a:r>
            <a:r>
              <a:rPr lang="en-US" dirty="0" smtClean="0">
                <a:latin typeface="Kristen ITC" panose="03050502040202030202" pitchFamily="66" charset="0"/>
              </a:rPr>
              <a:t> </a:t>
            </a:r>
            <a:r>
              <a:rPr lang="en-US" dirty="0" err="1" smtClean="0">
                <a:latin typeface="Kristen ITC" panose="03050502040202030202" pitchFamily="66" charset="0"/>
              </a:rPr>
              <a:t>een</a:t>
            </a:r>
            <a:r>
              <a:rPr lang="en-US" dirty="0" smtClean="0">
                <a:latin typeface="Kristen ITC" panose="03050502040202030202" pitchFamily="66" charset="0"/>
              </a:rPr>
              <a:t> </a:t>
            </a:r>
            <a:r>
              <a:rPr lang="en-US" dirty="0" err="1" smtClean="0">
                <a:latin typeface="Kristen ITC" panose="03050502040202030202" pitchFamily="66" charset="0"/>
              </a:rPr>
              <a:t>gerecht</a:t>
            </a:r>
            <a:r>
              <a:rPr lang="en-US" dirty="0" smtClean="0">
                <a:latin typeface="Kristen ITC" panose="03050502040202030202" pitchFamily="66" charset="0"/>
              </a:rPr>
              <a:t> </a:t>
            </a:r>
            <a:r>
              <a:rPr lang="en-US" dirty="0" err="1" smtClean="0">
                <a:latin typeface="Kristen ITC" panose="03050502040202030202" pitchFamily="66" charset="0"/>
              </a:rPr>
              <a:t>dat</a:t>
            </a:r>
            <a:r>
              <a:rPr lang="en-US" dirty="0" smtClean="0">
                <a:latin typeface="Kristen ITC" panose="03050502040202030202" pitchFamily="66" charset="0"/>
              </a:rPr>
              <a:t> je </a:t>
            </a:r>
            <a:r>
              <a:rPr lang="en-US" dirty="0" err="1" smtClean="0">
                <a:latin typeface="Kristen ITC" panose="03050502040202030202" pitchFamily="66" charset="0"/>
              </a:rPr>
              <a:t>zelf</a:t>
            </a:r>
            <a:r>
              <a:rPr lang="en-US" dirty="0" smtClean="0">
                <a:latin typeface="Kristen ITC" panose="03050502040202030202" pitchFamily="66" charset="0"/>
              </a:rPr>
              <a:t> </a:t>
            </a:r>
            <a:r>
              <a:rPr lang="en-US" dirty="0" err="1" smtClean="0">
                <a:latin typeface="Kristen ITC" panose="03050502040202030202" pitchFamily="66" charset="0"/>
              </a:rPr>
              <a:t>lekker</a:t>
            </a:r>
            <a:r>
              <a:rPr lang="en-US" dirty="0" smtClean="0">
                <a:latin typeface="Kristen ITC" panose="03050502040202030202" pitchFamily="66" charset="0"/>
              </a:rPr>
              <a:t> </a:t>
            </a:r>
            <a:r>
              <a:rPr lang="en-US" dirty="0" err="1" smtClean="0">
                <a:latin typeface="Kristen ITC" panose="03050502040202030202" pitchFamily="66" charset="0"/>
              </a:rPr>
              <a:t>vind</a:t>
            </a:r>
            <a:r>
              <a:rPr lang="en-US" dirty="0" smtClean="0">
                <a:latin typeface="Kristen ITC" panose="03050502040202030202" pitchFamily="66" charset="0"/>
              </a:rPr>
              <a:t> </a:t>
            </a:r>
            <a:r>
              <a:rPr lang="en-US" dirty="0" err="1" smtClean="0">
                <a:latin typeface="Kristen ITC" panose="03050502040202030202" pitchFamily="66" charset="0"/>
              </a:rPr>
              <a:t>waar</a:t>
            </a:r>
            <a:r>
              <a:rPr lang="en-US" dirty="0" smtClean="0">
                <a:latin typeface="Kristen ITC" panose="03050502040202030202" pitchFamily="66" charset="0"/>
              </a:rPr>
              <a:t> </a:t>
            </a:r>
            <a:r>
              <a:rPr lang="en-US" dirty="0" err="1" smtClean="0">
                <a:latin typeface="Kristen ITC" panose="03050502040202030202" pitchFamily="66" charset="0"/>
              </a:rPr>
              <a:t>geen</a:t>
            </a:r>
            <a:r>
              <a:rPr lang="en-US" dirty="0" smtClean="0">
                <a:latin typeface="Kristen ITC" panose="03050502040202030202" pitchFamily="66" charset="0"/>
              </a:rPr>
              <a:t> </a:t>
            </a:r>
            <a:r>
              <a:rPr lang="en-US" dirty="0" err="1" smtClean="0">
                <a:latin typeface="Kristen ITC" panose="03050502040202030202" pitchFamily="66" charset="0"/>
              </a:rPr>
              <a:t>vlees</a:t>
            </a:r>
            <a:r>
              <a:rPr lang="en-US" dirty="0" smtClean="0">
                <a:latin typeface="Kristen ITC" panose="03050502040202030202" pitchFamily="66" charset="0"/>
              </a:rPr>
              <a:t> </a:t>
            </a:r>
            <a:r>
              <a:rPr lang="en-US" dirty="0" err="1" smtClean="0">
                <a:latin typeface="Kristen ITC" panose="03050502040202030202" pitchFamily="66" charset="0"/>
              </a:rPr>
              <a:t>en</a:t>
            </a:r>
            <a:r>
              <a:rPr lang="en-US" dirty="0" smtClean="0">
                <a:latin typeface="Kristen ITC" panose="03050502040202030202" pitchFamily="66" charset="0"/>
              </a:rPr>
              <a:t> </a:t>
            </a:r>
            <a:r>
              <a:rPr lang="en-US" dirty="0" err="1" smtClean="0">
                <a:latin typeface="Kristen ITC" panose="03050502040202030202" pitchFamily="66" charset="0"/>
              </a:rPr>
              <a:t>zuivel</a:t>
            </a:r>
            <a:r>
              <a:rPr lang="en-US" dirty="0" smtClean="0">
                <a:latin typeface="Kristen ITC" panose="03050502040202030202" pitchFamily="66" charset="0"/>
              </a:rPr>
              <a:t> in zit.</a:t>
            </a:r>
          </a:p>
          <a:p>
            <a:endParaRPr lang="en-US" dirty="0">
              <a:latin typeface="Kristen ITC" panose="03050502040202030202" pitchFamily="66" charset="0"/>
            </a:endParaRPr>
          </a:p>
          <a:p>
            <a:r>
              <a:rPr lang="en-US" dirty="0" err="1" smtClean="0">
                <a:latin typeface="Kristen ITC" panose="03050502040202030202" pitchFamily="66" charset="0"/>
              </a:rPr>
              <a:t>Voeg</a:t>
            </a:r>
            <a:r>
              <a:rPr lang="en-US" dirty="0" smtClean="0">
                <a:latin typeface="Kristen ITC" panose="03050502040202030202" pitchFamily="66" charset="0"/>
              </a:rPr>
              <a:t> de </a:t>
            </a:r>
            <a:r>
              <a:rPr lang="en-US" dirty="0" err="1" smtClean="0">
                <a:latin typeface="Kristen ITC" panose="03050502040202030202" pitchFamily="66" charset="0"/>
              </a:rPr>
              <a:t>recepten</a:t>
            </a:r>
            <a:r>
              <a:rPr lang="en-US" dirty="0" smtClean="0">
                <a:latin typeface="Kristen ITC" panose="03050502040202030202" pitchFamily="66" charset="0"/>
              </a:rPr>
              <a:t> </a:t>
            </a:r>
            <a:r>
              <a:rPr lang="en-US" dirty="0" err="1" smtClean="0">
                <a:latin typeface="Kristen ITC" panose="03050502040202030202" pitchFamily="66" charset="0"/>
              </a:rPr>
              <a:t>samen</a:t>
            </a:r>
            <a:r>
              <a:rPr lang="en-US" dirty="0" smtClean="0">
                <a:latin typeface="Kristen ITC" panose="03050502040202030202" pitchFamily="66" charset="0"/>
              </a:rPr>
              <a:t> </a:t>
            </a:r>
            <a:r>
              <a:rPr lang="en-US" dirty="0" err="1" smtClean="0">
                <a:latin typeface="Kristen ITC" panose="03050502040202030202" pitchFamily="66" charset="0"/>
              </a:rPr>
              <a:t>en</a:t>
            </a:r>
            <a:r>
              <a:rPr lang="en-US" dirty="0" smtClean="0">
                <a:latin typeface="Kristen ITC" panose="03050502040202030202" pitchFamily="66" charset="0"/>
              </a:rPr>
              <a:t> </a:t>
            </a:r>
            <a:r>
              <a:rPr lang="en-US" dirty="0" err="1" smtClean="0">
                <a:latin typeface="Kristen ITC" panose="03050502040202030202" pitchFamily="66" charset="0"/>
              </a:rPr>
              <a:t>jullie</a:t>
            </a:r>
            <a:r>
              <a:rPr lang="en-US" dirty="0" smtClean="0">
                <a:latin typeface="Kristen ITC" panose="03050502040202030202" pitchFamily="66" charset="0"/>
              </a:rPr>
              <a:t> </a:t>
            </a:r>
            <a:r>
              <a:rPr lang="en-US" dirty="0" err="1" smtClean="0">
                <a:latin typeface="Kristen ITC" panose="03050502040202030202" pitchFamily="66" charset="0"/>
              </a:rPr>
              <a:t>hebben</a:t>
            </a:r>
            <a:r>
              <a:rPr lang="en-US" dirty="0" smtClean="0">
                <a:latin typeface="Kristen ITC" panose="03050502040202030202" pitchFamily="66" charset="0"/>
              </a:rPr>
              <a:t> je </a:t>
            </a:r>
            <a:r>
              <a:rPr lang="en-US" dirty="0" err="1" smtClean="0">
                <a:latin typeface="Kristen ITC" panose="03050502040202030202" pitchFamily="66" charset="0"/>
              </a:rPr>
              <a:t>eigen</a:t>
            </a:r>
            <a:r>
              <a:rPr lang="en-US" dirty="0" smtClean="0">
                <a:latin typeface="Kristen ITC" panose="03050502040202030202" pitchFamily="66" charset="0"/>
              </a:rPr>
              <a:t> </a:t>
            </a:r>
            <a:r>
              <a:rPr lang="en-US" dirty="0" err="1" smtClean="0">
                <a:latin typeface="Kristen ITC" panose="03050502040202030202" pitchFamily="66" charset="0"/>
              </a:rPr>
              <a:t>kookboek</a:t>
            </a:r>
            <a:r>
              <a:rPr lang="en-US" dirty="0" smtClean="0">
                <a:latin typeface="Kristen ITC" panose="03050502040202030202" pitchFamily="66" charset="0"/>
              </a:rPr>
              <a:t> </a:t>
            </a:r>
            <a:r>
              <a:rPr lang="en-US" dirty="0" err="1" smtClean="0">
                <a:latin typeface="Kristen ITC" panose="03050502040202030202" pitchFamily="66" charset="0"/>
              </a:rPr>
              <a:t>vol</a:t>
            </a:r>
            <a:r>
              <a:rPr lang="en-US" dirty="0" smtClean="0">
                <a:latin typeface="Kristen ITC" panose="03050502040202030202" pitchFamily="66" charset="0"/>
              </a:rPr>
              <a:t> met </a:t>
            </a:r>
            <a:r>
              <a:rPr lang="en-US" dirty="0" err="1" smtClean="0">
                <a:latin typeface="Kristen ITC" panose="03050502040202030202" pitchFamily="66" charset="0"/>
              </a:rPr>
              <a:t>gerechten</a:t>
            </a:r>
            <a:r>
              <a:rPr lang="en-US" dirty="0" smtClean="0">
                <a:latin typeface="Kristen ITC" panose="03050502040202030202" pitchFamily="66" charset="0"/>
              </a:rPr>
              <a:t> die </a:t>
            </a:r>
            <a:r>
              <a:rPr lang="en-US" dirty="0" err="1" smtClean="0">
                <a:latin typeface="Kristen ITC" panose="03050502040202030202" pitchFamily="66" charset="0"/>
              </a:rPr>
              <a:t>goed</a:t>
            </a:r>
            <a:r>
              <a:rPr lang="en-US" dirty="0" smtClean="0">
                <a:latin typeface="Kristen ITC" panose="03050502040202030202" pitchFamily="66" charset="0"/>
              </a:rPr>
              <a:t> </a:t>
            </a:r>
            <a:r>
              <a:rPr lang="en-US" dirty="0" err="1" smtClean="0">
                <a:latin typeface="Kristen ITC" panose="03050502040202030202" pitchFamily="66" charset="0"/>
              </a:rPr>
              <a:t>voor</a:t>
            </a:r>
            <a:r>
              <a:rPr lang="en-US" dirty="0" smtClean="0">
                <a:latin typeface="Kristen ITC" panose="03050502040202030202" pitchFamily="66" charset="0"/>
              </a:rPr>
              <a:t> de </a:t>
            </a:r>
            <a:r>
              <a:rPr lang="en-US" dirty="0" err="1" smtClean="0">
                <a:latin typeface="Kristen ITC" panose="03050502040202030202" pitchFamily="66" charset="0"/>
              </a:rPr>
              <a:t>aarde</a:t>
            </a:r>
            <a:r>
              <a:rPr lang="en-US" dirty="0" smtClean="0">
                <a:latin typeface="Kristen ITC" panose="03050502040202030202" pitchFamily="66" charset="0"/>
              </a:rPr>
              <a:t>, de </a:t>
            </a:r>
            <a:r>
              <a:rPr lang="en-US" dirty="0" err="1" smtClean="0">
                <a:latin typeface="Kristen ITC" panose="03050502040202030202" pitchFamily="66" charset="0"/>
              </a:rPr>
              <a:t>dieren</a:t>
            </a:r>
            <a:r>
              <a:rPr lang="en-US" dirty="0" smtClean="0">
                <a:latin typeface="Kristen ITC" panose="03050502040202030202" pitchFamily="66" charset="0"/>
              </a:rPr>
              <a:t> </a:t>
            </a:r>
            <a:r>
              <a:rPr lang="en-US" dirty="0" err="1" smtClean="0">
                <a:latin typeface="Kristen ITC" panose="03050502040202030202" pitchFamily="66" charset="0"/>
              </a:rPr>
              <a:t>en</a:t>
            </a:r>
            <a:r>
              <a:rPr lang="en-US" dirty="0" smtClean="0">
                <a:latin typeface="Kristen ITC" panose="03050502040202030202" pitchFamily="66" charset="0"/>
              </a:rPr>
              <a:t> </a:t>
            </a:r>
            <a:r>
              <a:rPr lang="en-US" dirty="0" err="1" smtClean="0">
                <a:latin typeface="Kristen ITC" panose="03050502040202030202" pitchFamily="66" charset="0"/>
              </a:rPr>
              <a:t>jullie</a:t>
            </a:r>
            <a:r>
              <a:rPr lang="en-US" dirty="0" smtClean="0">
                <a:latin typeface="Kristen ITC" panose="03050502040202030202" pitchFamily="66" charset="0"/>
              </a:rPr>
              <a:t> </a:t>
            </a:r>
            <a:r>
              <a:rPr lang="en-US" dirty="0" err="1" smtClean="0">
                <a:latin typeface="Kristen ITC" panose="03050502040202030202" pitchFamily="66" charset="0"/>
              </a:rPr>
              <a:t>gezondheid</a:t>
            </a:r>
            <a:r>
              <a:rPr lang="en-US" dirty="0" smtClean="0">
                <a:latin typeface="Kristen ITC" panose="03050502040202030202" pitchFamily="66" charset="0"/>
              </a:rPr>
              <a:t> </a:t>
            </a:r>
            <a:r>
              <a:rPr lang="en-US" dirty="0" err="1" smtClean="0">
                <a:latin typeface="Kristen ITC" panose="03050502040202030202" pitchFamily="66" charset="0"/>
              </a:rPr>
              <a:t>zijn</a:t>
            </a:r>
            <a:r>
              <a:rPr lang="en-US" dirty="0" smtClean="0">
                <a:latin typeface="Kristen ITC" panose="03050502040202030202" pitchFamily="66" charset="0"/>
              </a:rPr>
              <a:t>!</a:t>
            </a:r>
          </a:p>
          <a:p>
            <a:endParaRPr lang="nl-NL" sz="32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4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stomShape 3">
            <a:extLst>
              <a:ext uri="{FF2B5EF4-FFF2-40B4-BE49-F238E27FC236}">
                <a16:creationId xmlns="" xmlns:a16="http://schemas.microsoft.com/office/drawing/2014/main" id="{8BF868F9-31A8-4FE6-8838-2129EC71098E}"/>
              </a:ext>
            </a:extLst>
          </p:cNvPr>
          <p:cNvSpPr/>
          <p:nvPr/>
        </p:nvSpPr>
        <p:spPr>
          <a:xfrm flipH="1">
            <a:off x="0" y="504424"/>
            <a:ext cx="3153747" cy="875520"/>
          </a:xfrm>
          <a:prstGeom prst="flowChartManualInpu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r"/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i Baiti" panose="03000500000000000000" pitchFamily="66" charset="0"/>
              </a:rPr>
              <a:t>BEDANKT!</a:t>
            </a:r>
            <a:endParaRPr lang="nl-NL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icrosoft Yi Baiti" panose="03000500000000000000" pitchFamily="66" charset="0"/>
            </a:endParaRPr>
          </a:p>
        </p:txBody>
      </p:sp>
      <p:pic>
        <p:nvPicPr>
          <p:cNvPr id="6148" name="Picture 4" descr="Image result for koe png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620" y="4369837"/>
            <a:ext cx="5175380" cy="248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2172424" y="1897106"/>
            <a:ext cx="9044511" cy="204974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JULLIE WETEN NU: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Waarom het eten van vlees en zuivel zorgt voor klimaatverandering, ontbossing en/of watertekort.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Wat verschillende keurmerken zeggen over dierenwelzijn.</a:t>
            </a:r>
            <a:endParaRPr lang="nl-NL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Hoe je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gezond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kan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eten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zonder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dierlijke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producten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.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01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beeldingsresultaat voor ZUIVE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2"/>
          <a:stretch/>
        </p:blipFill>
        <p:spPr bwMode="auto">
          <a:xfrm>
            <a:off x="1717636" y="1487451"/>
            <a:ext cx="4153775" cy="213214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fbeeldingsresultaat voor VLE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127" y="1485634"/>
            <a:ext cx="4684294" cy="468429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fbeeldingsresultaat voor VLEESWAR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36" y="3903606"/>
            <a:ext cx="4148500" cy="225401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219" y="4447626"/>
            <a:ext cx="3019782" cy="241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stomShape 3">
            <a:extLst>
              <a:ext uri="{FF2B5EF4-FFF2-40B4-BE49-F238E27FC236}">
                <a16:creationId xmlns="" xmlns:a16="http://schemas.microsoft.com/office/drawing/2014/main" id="{8BF868F9-31A8-4FE6-8838-2129EC71098E}"/>
              </a:ext>
            </a:extLst>
          </p:cNvPr>
          <p:cNvSpPr/>
          <p:nvPr/>
        </p:nvSpPr>
        <p:spPr>
          <a:xfrm flipH="1">
            <a:off x="-2" y="390550"/>
            <a:ext cx="6521117" cy="875520"/>
          </a:xfrm>
          <a:prstGeom prst="flowChartManualInpu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r"/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i Baiti" panose="03000500000000000000" pitchFamily="66" charset="0"/>
              </a:rPr>
              <a:t>DIERLIJKE PRODUCTEN</a:t>
            </a:r>
            <a:endParaRPr lang="nl-NL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icrosoft Yi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48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011" y="1825626"/>
            <a:ext cx="10515600" cy="4351338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  <a:latin typeface="Kristen ITC" panose="03050502040202030202" pitchFamily="66" charset="0"/>
              </a:rPr>
              <a:t>Ik</a:t>
            </a:r>
            <a:r>
              <a:rPr lang="en-US" dirty="0">
                <a:solidFill>
                  <a:schemeClr val="bg1"/>
                </a:solidFill>
                <a:latin typeface="Kristen ITC" panose="03050502040202030202" pitchFamily="66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Kristen ITC" panose="03050502040202030202" pitchFamily="66" charset="0"/>
              </a:rPr>
              <a:t>eet</a:t>
            </a:r>
            <a:r>
              <a:rPr lang="en-US" dirty="0">
                <a:solidFill>
                  <a:schemeClr val="bg1"/>
                </a:solidFill>
                <a:latin typeface="Kristen ITC" panose="03050502040202030202" pitchFamily="66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Kristen ITC" panose="03050502040202030202" pitchFamily="66" charset="0"/>
              </a:rPr>
              <a:t>elke</a:t>
            </a:r>
            <a:r>
              <a:rPr lang="en-US" dirty="0">
                <a:solidFill>
                  <a:schemeClr val="bg1"/>
                </a:solidFill>
                <a:latin typeface="Kristen ITC" panose="03050502040202030202" pitchFamily="66" charset="0"/>
              </a:rPr>
              <a:t> dag </a:t>
            </a:r>
            <a:r>
              <a:rPr lang="en-US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vlees</a:t>
            </a:r>
            <a:r>
              <a:rPr lang="en-US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.</a:t>
            </a:r>
            <a:endParaRPr lang="en-US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612164" y="1825625"/>
            <a:ext cx="3050128" cy="3164208"/>
            <a:chOff x="8375692" y="1255189"/>
            <a:chExt cx="3050128" cy="3164208"/>
          </a:xfrm>
        </p:grpSpPr>
        <p:grpSp>
          <p:nvGrpSpPr>
            <p:cNvPr id="7" name="Group 6"/>
            <p:cNvGrpSpPr/>
            <p:nvPr/>
          </p:nvGrpSpPr>
          <p:grpSpPr>
            <a:xfrm>
              <a:off x="8375692" y="1255189"/>
              <a:ext cx="3050128" cy="2888960"/>
              <a:chOff x="8375692" y="1255189"/>
              <a:chExt cx="3050128" cy="2888960"/>
            </a:xfrm>
          </p:grpSpPr>
          <p:pic>
            <p:nvPicPr>
              <p:cNvPr id="10" name="Picture 2" descr="http://www.botsbodyworks.nl/wp-content/uploads/2014/01/zitten-staan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605" b="94350" l="38600" r="84400">
                            <a14:foregroundMark x1="41400" y1="30508" x2="52600" y2="39266"/>
                            <a14:foregroundMark x1="50800" y1="42938" x2="52800" y2="41243"/>
                            <a14:foregroundMark x1="70200" y1="31638" x2="71800" y2="3079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656" r="13488"/>
              <a:stretch/>
            </p:blipFill>
            <p:spPr bwMode="auto">
              <a:xfrm>
                <a:off x="9508331" y="1259259"/>
                <a:ext cx="1917489" cy="2836764"/>
              </a:xfrm>
              <a:prstGeom prst="rect">
                <a:avLst/>
              </a:prstGeom>
              <a:ex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pic>
          <p:pic>
            <p:nvPicPr>
              <p:cNvPr id="11" name="Picture 2" descr="http://www.botsbodyworks.nl/wp-content/uploads/2014/01/zitten-staan.jp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772" r="63893"/>
              <a:stretch/>
            </p:blipFill>
            <p:spPr bwMode="auto">
              <a:xfrm>
                <a:off x="8375692" y="1255189"/>
                <a:ext cx="992972" cy="2888960"/>
              </a:xfrm>
              <a:prstGeom prst="rect">
                <a:avLst/>
              </a:prstGeom>
              <a:ln/>
              <a:ex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pic>
        </p:grpSp>
        <p:sp>
          <p:nvSpPr>
            <p:cNvPr id="8" name="TextBox 5"/>
            <p:cNvSpPr txBox="1"/>
            <p:nvPr/>
          </p:nvSpPr>
          <p:spPr>
            <a:xfrm>
              <a:off x="10136834" y="3773066"/>
              <a:ext cx="1172116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nl-NL" sz="3600" b="1" dirty="0">
                  <a:solidFill>
                    <a:srgbClr val="C00000"/>
                  </a:solidFill>
                  <a:latin typeface="Microsoft Yi Baiti" panose="03000500000000000000" pitchFamily="66" charset="0"/>
                  <a:ea typeface="Microsoft Yi Baiti" panose="03000500000000000000" pitchFamily="66" charset="0"/>
                </a:rPr>
                <a:t>Nee !</a:t>
              </a:r>
            </a:p>
          </p:txBody>
        </p:sp>
        <p:sp>
          <p:nvSpPr>
            <p:cNvPr id="9" name="Rectangle 12"/>
            <p:cNvSpPr/>
            <p:nvPr/>
          </p:nvSpPr>
          <p:spPr>
            <a:xfrm>
              <a:off x="8528337" y="3773066"/>
              <a:ext cx="901209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nl-NL" sz="3600" b="1" dirty="0">
                  <a:solidFill>
                    <a:schemeClr val="accent6"/>
                  </a:solidFill>
                  <a:latin typeface="Microsoft Yi Baiti" panose="03000500000000000000" pitchFamily="66" charset="0"/>
                  <a:ea typeface="Microsoft Yi Baiti" panose="03000500000000000000" pitchFamily="66" charset="0"/>
                </a:rPr>
                <a:t>Ja !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35054" t="17125" r="56372" b="39125"/>
          <a:stretch/>
        </p:blipFill>
        <p:spPr>
          <a:xfrm rot="5400000">
            <a:off x="5899097" y="534247"/>
            <a:ext cx="1115569" cy="32004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4" name="CustomShape 3">
            <a:extLst>
              <a:ext uri="{FF2B5EF4-FFF2-40B4-BE49-F238E27FC236}">
                <a16:creationId xmlns="" xmlns:a16="http://schemas.microsoft.com/office/drawing/2014/main" id="{8BF868F9-31A8-4FE6-8838-2129EC71098E}"/>
              </a:ext>
            </a:extLst>
          </p:cNvPr>
          <p:cNvSpPr/>
          <p:nvPr/>
        </p:nvSpPr>
        <p:spPr>
          <a:xfrm flipH="1">
            <a:off x="-14988" y="400068"/>
            <a:ext cx="3431956" cy="875520"/>
          </a:xfrm>
          <a:prstGeom prst="flowChartManualInpu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r"/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i Baiti" panose="03000500000000000000" pitchFamily="66" charset="0"/>
              </a:rPr>
              <a:t>STELLING</a:t>
            </a:r>
            <a:endParaRPr lang="nl-NL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icrosoft Yi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59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>
                <a:solidFill>
                  <a:schemeClr val="bg1"/>
                </a:solidFill>
                <a:latin typeface="Kristen ITC" panose="03050502040202030202" pitchFamily="66" charset="0"/>
              </a:rPr>
              <a:t>Ik</a:t>
            </a:r>
            <a:r>
              <a:rPr lang="en-US" dirty="0">
                <a:solidFill>
                  <a:schemeClr val="bg1"/>
                </a:solidFill>
                <a:latin typeface="Kristen ITC" panose="03050502040202030202" pitchFamily="66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eet</a:t>
            </a:r>
            <a:r>
              <a:rPr lang="en-US" dirty="0">
                <a:solidFill>
                  <a:schemeClr val="bg1"/>
                </a:solidFill>
                <a:latin typeface="Kristen ITC" panose="03050502040202030202" pitchFamily="66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of drink </a:t>
            </a:r>
            <a:r>
              <a:rPr lang="en-US" dirty="0" err="1">
                <a:solidFill>
                  <a:schemeClr val="bg1"/>
                </a:solidFill>
                <a:latin typeface="Kristen ITC" panose="03050502040202030202" pitchFamily="66" charset="0"/>
              </a:rPr>
              <a:t>elke</a:t>
            </a:r>
            <a:r>
              <a:rPr lang="en-US" dirty="0">
                <a:solidFill>
                  <a:schemeClr val="bg1"/>
                </a:solidFill>
                <a:latin typeface="Kristen ITC" panose="03050502040202030202" pitchFamily="66" charset="0"/>
              </a:rPr>
              <a:t> dag </a:t>
            </a:r>
            <a:r>
              <a:rPr lang="en-US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zuivel</a:t>
            </a:r>
            <a:r>
              <a:rPr lang="en-US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.</a:t>
            </a:r>
            <a:endParaRPr lang="en-US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35054" t="60935" r="56372" b="13875"/>
          <a:stretch/>
        </p:blipFill>
        <p:spPr>
          <a:xfrm rot="16200000">
            <a:off x="6921360" y="1658365"/>
            <a:ext cx="1115569" cy="1842707"/>
          </a:xfrm>
          <a:prstGeom prst="rect">
            <a:avLst/>
          </a:prstGeom>
        </p:spPr>
      </p:pic>
      <p:pic>
        <p:nvPicPr>
          <p:cNvPr id="14" name="Picture 2" descr="http://www.botsbodyworks.nl/wp-content/uploads/2014/01/zitten-staa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5" b="94350" l="38600" r="84400">
                        <a14:foregroundMark x1="41400" y1="30508" x2="52600" y2="39266"/>
                        <a14:foregroundMark x1="50800" y1="42938" x2="52800" y2="41243"/>
                        <a14:foregroundMark x1="70200" y1="31638" x2="71800" y2="30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56" r="13488"/>
          <a:stretch/>
        </p:blipFill>
        <p:spPr bwMode="auto">
          <a:xfrm>
            <a:off x="9744803" y="1829695"/>
            <a:ext cx="1917489" cy="2836764"/>
          </a:xfrm>
          <a:prstGeom prst="rect">
            <a:avLst/>
          </a:prstGeom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5" name="Picture 2" descr="http://www.botsbodyworks.nl/wp-content/uploads/2014/01/zitten-staan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2" r="63893"/>
          <a:stretch/>
        </p:blipFill>
        <p:spPr bwMode="auto">
          <a:xfrm>
            <a:off x="8612164" y="1825625"/>
            <a:ext cx="992972" cy="288896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6" name="TextBox 5"/>
          <p:cNvSpPr txBox="1"/>
          <p:nvPr/>
        </p:nvSpPr>
        <p:spPr>
          <a:xfrm>
            <a:off x="10373306" y="4343502"/>
            <a:ext cx="117211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l-NL" sz="3600" b="1" dirty="0">
                <a:solidFill>
                  <a:srgbClr val="C00000"/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Nee !</a:t>
            </a:r>
          </a:p>
        </p:txBody>
      </p:sp>
      <p:sp>
        <p:nvSpPr>
          <p:cNvPr id="17" name="Rectangle 12"/>
          <p:cNvSpPr/>
          <p:nvPr/>
        </p:nvSpPr>
        <p:spPr>
          <a:xfrm>
            <a:off x="8764809" y="4343502"/>
            <a:ext cx="90120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nl-NL" sz="3600" b="1" dirty="0">
                <a:solidFill>
                  <a:schemeClr val="accent6"/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Ja !</a:t>
            </a:r>
          </a:p>
        </p:txBody>
      </p:sp>
      <p:sp>
        <p:nvSpPr>
          <p:cNvPr id="11" name="CustomShape 3">
            <a:extLst>
              <a:ext uri="{FF2B5EF4-FFF2-40B4-BE49-F238E27FC236}">
                <a16:creationId xmlns="" xmlns:a16="http://schemas.microsoft.com/office/drawing/2014/main" id="{8BF868F9-31A8-4FE6-8838-2129EC71098E}"/>
              </a:ext>
            </a:extLst>
          </p:cNvPr>
          <p:cNvSpPr/>
          <p:nvPr/>
        </p:nvSpPr>
        <p:spPr>
          <a:xfrm flipH="1">
            <a:off x="-14988" y="400068"/>
            <a:ext cx="3431956" cy="875520"/>
          </a:xfrm>
          <a:prstGeom prst="flowChartManualInpu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r"/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i Baiti" panose="03000500000000000000" pitchFamily="66" charset="0"/>
              </a:rPr>
              <a:t>STELLING</a:t>
            </a:r>
            <a:endParaRPr lang="nl-NL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icrosoft Yi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50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>
                <a:solidFill>
                  <a:schemeClr val="bg1"/>
                </a:solidFill>
                <a:latin typeface="Kristen ITC" panose="03050502040202030202" pitchFamily="66" charset="0"/>
              </a:rPr>
              <a:t>Ik</a:t>
            </a:r>
            <a:r>
              <a:rPr lang="en-US" dirty="0">
                <a:solidFill>
                  <a:schemeClr val="bg1"/>
                </a:solidFill>
                <a:latin typeface="Kristen ITC" panose="03050502040202030202" pitchFamily="66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Kristen ITC" panose="03050502040202030202" pitchFamily="66" charset="0"/>
              </a:rPr>
              <a:t>eet</a:t>
            </a:r>
            <a:r>
              <a:rPr lang="en-US" dirty="0">
                <a:solidFill>
                  <a:schemeClr val="bg1"/>
                </a:solidFill>
                <a:latin typeface="Kristen ITC" panose="03050502040202030202" pitchFamily="66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Kristen ITC" panose="03050502040202030202" pitchFamily="66" charset="0"/>
              </a:rPr>
              <a:t>wel</a:t>
            </a:r>
            <a:r>
              <a:rPr lang="en-US" dirty="0">
                <a:solidFill>
                  <a:schemeClr val="bg1"/>
                </a:solidFill>
                <a:latin typeface="Kristen ITC" panose="03050502040202030202" pitchFamily="66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Kristen ITC" panose="03050502040202030202" pitchFamily="66" charset="0"/>
              </a:rPr>
              <a:t>eens</a:t>
            </a:r>
            <a:r>
              <a:rPr lang="en-US" dirty="0">
                <a:solidFill>
                  <a:schemeClr val="bg1"/>
                </a:solidFill>
                <a:latin typeface="Kristen ITC" panose="03050502040202030202" pitchFamily="66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vleesvervangers</a:t>
            </a:r>
            <a:r>
              <a:rPr lang="en-US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.</a:t>
            </a:r>
            <a:endParaRPr lang="en-US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pic>
        <p:nvPicPr>
          <p:cNvPr id="4098" name="Picture 2" descr="Hoe gezond is vegetarische vleesvervangers? - Kas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505" y="4001294"/>
            <a:ext cx="3062614" cy="204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botsbodyworks.nl/wp-content/uploads/2014/01/zitten-staa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5" b="94350" l="38600" r="84400">
                        <a14:foregroundMark x1="41400" y1="30508" x2="52600" y2="39266"/>
                        <a14:foregroundMark x1="50800" y1="42938" x2="52800" y2="41243"/>
                        <a14:foregroundMark x1="70200" y1="31638" x2="71800" y2="30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56" r="13488"/>
          <a:stretch/>
        </p:blipFill>
        <p:spPr bwMode="auto">
          <a:xfrm>
            <a:off x="9744803" y="1829695"/>
            <a:ext cx="1917489" cy="2836764"/>
          </a:xfrm>
          <a:prstGeom prst="rect">
            <a:avLst/>
          </a:prstGeom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3" name="Picture 2" descr="http://www.botsbodyworks.nl/wp-content/uploads/2014/01/zitten-staan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2" r="63893"/>
          <a:stretch/>
        </p:blipFill>
        <p:spPr bwMode="auto">
          <a:xfrm>
            <a:off x="8612164" y="1825625"/>
            <a:ext cx="992972" cy="288896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4" name="TextBox 5"/>
          <p:cNvSpPr txBox="1"/>
          <p:nvPr/>
        </p:nvSpPr>
        <p:spPr>
          <a:xfrm>
            <a:off x="10373306" y="4343502"/>
            <a:ext cx="117211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l-NL" sz="3600" b="1" dirty="0">
                <a:solidFill>
                  <a:srgbClr val="C00000"/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Nee !</a:t>
            </a:r>
          </a:p>
        </p:txBody>
      </p:sp>
      <p:sp>
        <p:nvSpPr>
          <p:cNvPr id="15" name="Rectangle 12"/>
          <p:cNvSpPr/>
          <p:nvPr/>
        </p:nvSpPr>
        <p:spPr>
          <a:xfrm>
            <a:off x="8764809" y="4343502"/>
            <a:ext cx="90120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nl-NL" sz="3600" b="1" dirty="0">
                <a:solidFill>
                  <a:schemeClr val="accent6"/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Ja !</a:t>
            </a:r>
          </a:p>
        </p:txBody>
      </p:sp>
      <p:sp>
        <p:nvSpPr>
          <p:cNvPr id="9" name="CustomShape 3">
            <a:extLst>
              <a:ext uri="{FF2B5EF4-FFF2-40B4-BE49-F238E27FC236}">
                <a16:creationId xmlns="" xmlns:a16="http://schemas.microsoft.com/office/drawing/2014/main" id="{8BF868F9-31A8-4FE6-8838-2129EC71098E}"/>
              </a:ext>
            </a:extLst>
          </p:cNvPr>
          <p:cNvSpPr/>
          <p:nvPr/>
        </p:nvSpPr>
        <p:spPr>
          <a:xfrm flipH="1">
            <a:off x="-14988" y="400068"/>
            <a:ext cx="3431956" cy="875520"/>
          </a:xfrm>
          <a:prstGeom prst="flowChartManualInpu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r"/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i Baiti" panose="03000500000000000000" pitchFamily="66" charset="0"/>
              </a:rPr>
              <a:t>STELLING</a:t>
            </a:r>
            <a:endParaRPr lang="nl-NL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icrosoft Yi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04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lated image">
            <a:extLst>
              <a:ext uri="{FF2B5EF4-FFF2-40B4-BE49-F238E27FC236}">
                <a16:creationId xmlns="" xmlns:a16="http://schemas.microsoft.com/office/drawing/2014/main" id="{8C1D4CD5-832E-42EA-9F2A-F49F088F8C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" r="9430"/>
          <a:stretch/>
        </p:blipFill>
        <p:spPr bwMode="auto">
          <a:xfrm>
            <a:off x="0" y="-10886"/>
            <a:ext cx="12192000" cy="686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stomShape 2">
            <a:extLst>
              <a:ext uri="{FF2B5EF4-FFF2-40B4-BE49-F238E27FC236}">
                <a16:creationId xmlns="" xmlns:a16="http://schemas.microsoft.com/office/drawing/2014/main" id="{3684E5DB-DF50-4B3C-9E35-78485086D353}"/>
              </a:ext>
            </a:extLst>
          </p:cNvPr>
          <p:cNvSpPr/>
          <p:nvPr/>
        </p:nvSpPr>
        <p:spPr>
          <a:xfrm>
            <a:off x="240" y="5974325"/>
            <a:ext cx="12191760" cy="891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" name="CustomShape 4">
            <a:extLst>
              <a:ext uri="{FF2B5EF4-FFF2-40B4-BE49-F238E27FC236}">
                <a16:creationId xmlns="" xmlns:a16="http://schemas.microsoft.com/office/drawing/2014/main" id="{59276FCC-5BC2-4D36-97A4-2B1853F26D14}"/>
              </a:ext>
            </a:extLst>
          </p:cNvPr>
          <p:cNvSpPr/>
          <p:nvPr/>
        </p:nvSpPr>
        <p:spPr>
          <a:xfrm>
            <a:off x="838680" y="6158592"/>
            <a:ext cx="11353320" cy="942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1A</a:t>
            </a:r>
            <a:r>
              <a:rPr lang="en-US" sz="2800" b="1" strike="noStrik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BROEIKASGASSEN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	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1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B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ONTBOSSING	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1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C</a:t>
            </a:r>
            <a:r>
              <a:rPr lang="en-US" sz="2800" b="1" strike="noStrik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WATER </a:t>
            </a:r>
            <a:endParaRPr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stomShape 3">
            <a:extLst>
              <a:ext uri="{FF2B5EF4-FFF2-40B4-BE49-F238E27FC236}">
                <a16:creationId xmlns="" xmlns:a16="http://schemas.microsoft.com/office/drawing/2014/main" id="{8BF868F9-31A8-4FE6-8838-2129EC71098E}"/>
              </a:ext>
            </a:extLst>
          </p:cNvPr>
          <p:cNvSpPr/>
          <p:nvPr/>
        </p:nvSpPr>
        <p:spPr>
          <a:xfrm flipH="1">
            <a:off x="6757130" y="406071"/>
            <a:ext cx="4555558" cy="875520"/>
          </a:xfrm>
          <a:prstGeom prst="flowChartManualInpu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r">
              <a:lnSpc>
                <a:spcPct val="100000"/>
              </a:lnSpc>
            </a:pP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1</a:t>
            </a:r>
            <a:r>
              <a:rPr 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"/>
              </a:rPr>
              <a:t> DE AARDE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2" descr="Image result for earth vect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932" y="604225"/>
            <a:ext cx="551404" cy="55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83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39815</TotalTime>
  <Words>1201</Words>
  <Application>Microsoft Office PowerPoint</Application>
  <PresentationFormat>Widescreen</PresentationFormat>
  <Paragraphs>329</Paragraphs>
  <Slides>43</Slides>
  <Notes>43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Arial</vt:lpstr>
      <vt:lpstr>Calibri</vt:lpstr>
      <vt:lpstr>Calibri Light</vt:lpstr>
      <vt:lpstr>Cambria</vt:lpstr>
      <vt:lpstr>HelveticaNeue bold</vt:lpstr>
      <vt:lpstr>Kristen ITC</vt:lpstr>
      <vt:lpstr>Microsoft Yi Baiti</vt:lpstr>
      <vt:lpstr>Verdana</vt:lpstr>
      <vt:lpstr>Wingdings</vt:lpstr>
      <vt:lpstr>Kantoorthema</vt:lpstr>
      <vt:lpstr>EEN BETERE WERELD BEGINT OP JE BORD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Minder vlees en zuivel</dc:title>
  <dc:creator>Esmee van Vliet</dc:creator>
  <cp:lastModifiedBy>Elize van Berkel</cp:lastModifiedBy>
  <cp:revision>742</cp:revision>
  <dcterms:created xsi:type="dcterms:W3CDTF">2018-09-18T15:49:21Z</dcterms:created>
  <dcterms:modified xsi:type="dcterms:W3CDTF">2018-11-22T11:24:03Z</dcterms:modified>
</cp:coreProperties>
</file>